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2" r:id="rId1"/>
  </p:sldMasterIdLst>
  <p:notesMasterIdLst>
    <p:notesMasterId r:id="rId62"/>
  </p:notesMasterIdLst>
  <p:handoutMasterIdLst>
    <p:handoutMasterId r:id="rId63"/>
  </p:handoutMasterIdLst>
  <p:sldIdLst>
    <p:sldId id="1012" r:id="rId2"/>
    <p:sldId id="1013" r:id="rId3"/>
    <p:sldId id="1014" r:id="rId4"/>
    <p:sldId id="257" r:id="rId5"/>
    <p:sldId id="893" r:id="rId6"/>
    <p:sldId id="830" r:id="rId7"/>
    <p:sldId id="998" r:id="rId8"/>
    <p:sldId id="1015" r:id="rId9"/>
    <p:sldId id="1017" r:id="rId10"/>
    <p:sldId id="1016" r:id="rId11"/>
    <p:sldId id="1018" r:id="rId12"/>
    <p:sldId id="1019" r:id="rId13"/>
    <p:sldId id="1020" r:id="rId14"/>
    <p:sldId id="1023" r:id="rId15"/>
    <p:sldId id="1022" r:id="rId16"/>
    <p:sldId id="1024" r:id="rId17"/>
    <p:sldId id="1025" r:id="rId18"/>
    <p:sldId id="1026" r:id="rId19"/>
    <p:sldId id="1027" r:id="rId20"/>
    <p:sldId id="1028" r:id="rId21"/>
    <p:sldId id="1029" r:id="rId22"/>
    <p:sldId id="1030" r:id="rId23"/>
    <p:sldId id="1031" r:id="rId24"/>
    <p:sldId id="1032" r:id="rId25"/>
    <p:sldId id="1033" r:id="rId26"/>
    <p:sldId id="1034" r:id="rId27"/>
    <p:sldId id="1035" r:id="rId28"/>
    <p:sldId id="1036" r:id="rId29"/>
    <p:sldId id="1037" r:id="rId30"/>
    <p:sldId id="1038" r:id="rId31"/>
    <p:sldId id="1040" r:id="rId32"/>
    <p:sldId id="1041" r:id="rId33"/>
    <p:sldId id="1039" r:id="rId34"/>
    <p:sldId id="1042" r:id="rId35"/>
    <p:sldId id="1043" r:id="rId36"/>
    <p:sldId id="1044" r:id="rId37"/>
    <p:sldId id="1045" r:id="rId38"/>
    <p:sldId id="1046" r:id="rId39"/>
    <p:sldId id="1047" r:id="rId40"/>
    <p:sldId id="1048" r:id="rId41"/>
    <p:sldId id="1049" r:id="rId42"/>
    <p:sldId id="1050" r:id="rId43"/>
    <p:sldId id="1051" r:id="rId44"/>
    <p:sldId id="1052" r:id="rId45"/>
    <p:sldId id="1053" r:id="rId46"/>
    <p:sldId id="1054" r:id="rId47"/>
    <p:sldId id="1055" r:id="rId48"/>
    <p:sldId id="1056" r:id="rId49"/>
    <p:sldId id="1057" r:id="rId50"/>
    <p:sldId id="1058" r:id="rId51"/>
    <p:sldId id="1059" r:id="rId52"/>
    <p:sldId id="1060" r:id="rId53"/>
    <p:sldId id="1061" r:id="rId54"/>
    <p:sldId id="1062" r:id="rId55"/>
    <p:sldId id="1063" r:id="rId56"/>
    <p:sldId id="1064" r:id="rId57"/>
    <p:sldId id="1065" r:id="rId58"/>
    <p:sldId id="1066" r:id="rId59"/>
    <p:sldId id="1067" r:id="rId60"/>
    <p:sldId id="526" r:id="rId61"/>
  </p:sldIdLst>
  <p:sldSz cx="9144000" cy="6858000" type="screen4x3"/>
  <p:notesSz cx="6761163" cy="9942513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0000FF"/>
    <a:srgbClr val="006600"/>
    <a:srgbClr val="FF9900"/>
    <a:srgbClr val="EAEAEA"/>
    <a:srgbClr val="DDDDDD"/>
    <a:srgbClr val="3399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9838" autoAdjust="0"/>
  </p:normalViewPr>
  <p:slideViewPr>
    <p:cSldViewPr>
      <p:cViewPr>
        <p:scale>
          <a:sx n="80" d="100"/>
          <a:sy n="80" d="100"/>
        </p:scale>
        <p:origin x="-1062" y="-720"/>
      </p:cViewPr>
      <p:guideLst>
        <p:guide orient="horz" pos="2112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102"/>
      </p:cViewPr>
      <p:guideLst>
        <p:guide orient="horz" pos="3132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8" tIns="47276" rIns="94548" bIns="47276" numCol="1" anchor="t" anchorCtr="0" compatLnSpc="1">
            <a:prstTxWarp prst="textNoShape">
              <a:avLst/>
            </a:prstTxWarp>
          </a:bodyPr>
          <a:lstStyle>
            <a:lvl1pPr algn="l" defTabSz="94615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defRPr kumimoji="1"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8" tIns="47276" rIns="94548" bIns="47276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defRPr kumimoji="1"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28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8" tIns="47276" rIns="94548" bIns="47276" numCol="1" anchor="b" anchorCtr="0" compatLnSpc="1">
            <a:prstTxWarp prst="textNoShape">
              <a:avLst/>
            </a:prstTxWarp>
          </a:bodyPr>
          <a:lstStyle>
            <a:lvl1pPr algn="l" defTabSz="94615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defRPr kumimoji="1"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8" tIns="47276" rIns="94548" bIns="47276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defRPr kumimoji="1" sz="1200" b="0"/>
            </a:lvl1pPr>
          </a:lstStyle>
          <a:p>
            <a:pPr>
              <a:defRPr/>
            </a:pPr>
            <a:fld id="{A14DFC47-7216-425D-BE0D-09A99A510E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797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8" tIns="47276" rIns="94548" bIns="47276" numCol="1" anchor="t" anchorCtr="0" compatLnSpc="1">
            <a:prstTxWarp prst="textNoShape">
              <a:avLst/>
            </a:prstTxWarp>
          </a:bodyPr>
          <a:lstStyle>
            <a:lvl1pPr algn="l" defTabSz="94615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22813"/>
            <a:ext cx="49545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8" tIns="47276" rIns="94548" bIns="47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225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8" tIns="47276" rIns="94548" bIns="47276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28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8" tIns="47276" rIns="94548" bIns="47276" numCol="1" anchor="b" anchorCtr="0" compatLnSpc="1">
            <a:prstTxWarp prst="textNoShape">
              <a:avLst/>
            </a:prstTxWarp>
          </a:bodyPr>
          <a:lstStyle>
            <a:lvl1pPr algn="l" defTabSz="94615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8" tIns="47276" rIns="94548" bIns="47276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59E8514-1F49-46CA-BB52-3E4814BFAD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109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2842FD-55AC-4432-A589-3BD1DCD47DC8}" type="slidenum">
              <a:rPr lang="pt-BR" sz="1200" b="0" smtClean="0">
                <a:latin typeface="Times New Roman" pitchFamily="18" charset="0"/>
              </a:rPr>
              <a:pPr/>
              <a:t>4</a:t>
            </a:fld>
            <a:endParaRPr lang="pt-BR" sz="1200" b="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6125"/>
            <a:ext cx="4965700" cy="37242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13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14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15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16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17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18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19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20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21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22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A7EA7DE-2F48-40B1-B673-443EDB4AA5AB}" type="slidenum">
              <a:rPr lang="pt-BR" sz="1200" b="0">
                <a:latin typeface="Times New Roman" pitchFamily="18" charset="0"/>
              </a:rPr>
              <a:pPr algn="r"/>
              <a:t>5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23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24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25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26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27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28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29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30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31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32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B2E7619-59A2-4698-9899-9EB919FEBBCC}" type="slidenum">
              <a:rPr lang="pt-BR" sz="1200" b="0">
                <a:latin typeface="Times New Roman" pitchFamily="18" charset="0"/>
              </a:rPr>
              <a:pPr algn="r"/>
              <a:t>6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33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34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35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36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37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38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39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40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41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42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7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43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44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45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46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47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48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49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50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51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52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8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53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54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55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56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57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58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59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303090-C1FC-482E-B4C2-E57BB106F9FE}" type="slidenum">
              <a:rPr lang="pt-BR" sz="1200" b="0" smtClean="0">
                <a:latin typeface="Times New Roman" pitchFamily="18" charset="0"/>
              </a:rPr>
              <a:pPr/>
              <a:t>60</a:t>
            </a:fld>
            <a:endParaRPr lang="pt-BR" sz="1200" b="0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9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10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11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3832225" y="9442450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8" tIns="47276" rIns="94548" bIns="47276" anchor="b"/>
          <a:lstStyle>
            <a:lvl1pPr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314CAA-4239-4089-87AD-9ADF15208A04}" type="slidenum">
              <a:rPr lang="pt-BR" sz="1200" b="0">
                <a:latin typeface="Times New Roman" pitchFamily="18" charset="0"/>
              </a:rPr>
              <a:pPr algn="r"/>
              <a:t>12</a:t>
            </a:fld>
            <a:endParaRPr lang="pt-BR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3886200" cy="838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6139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59436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5943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6024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3886200" cy="838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24400" y="1143000"/>
            <a:ext cx="4191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4963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3886200" cy="838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91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724400" y="3657600"/>
            <a:ext cx="41910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280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3886200" cy="838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91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9609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3886200" cy="838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81000" y="1143000"/>
            <a:ext cx="85344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405315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408179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3886200" cy="838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13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819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3886200" cy="838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1288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900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74594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214028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3886200" cy="838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85344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6095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646" name="Text Box 134"/>
          <p:cNvSpPr txBox="1">
            <a:spLocks noChangeArrowheads="1"/>
          </p:cNvSpPr>
          <p:nvPr/>
        </p:nvSpPr>
        <p:spPr bwMode="auto">
          <a:xfrm>
            <a:off x="7596188" y="6526213"/>
            <a:ext cx="1563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fld id="{45FFD3B7-894C-4B3F-8145-AC11BAEC6C88}" type="slidenum">
              <a:rPr lang="es-ES" sz="1200" smtClean="0">
                <a:solidFill>
                  <a:srgbClr val="40404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t>‹nº›</a:t>
            </a:fld>
            <a:r>
              <a:rPr lang="es-ES" sz="1200" smtClean="0">
                <a:solidFill>
                  <a:srgbClr val="404040"/>
                </a:solidFill>
              </a:rPr>
              <a:t> </a:t>
            </a:r>
          </a:p>
        </p:txBody>
      </p:sp>
      <p:pic>
        <p:nvPicPr>
          <p:cNvPr id="1027" name="Picture 12" descr="s10_schnittholz_neu_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17488"/>
            <a:ext cx="5667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14" descr="ppt-cp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7" t="3204" r="49184" b="90872"/>
          <a:stretch>
            <a:fillRect/>
          </a:stretch>
        </p:blipFill>
        <p:spPr bwMode="auto">
          <a:xfrm>
            <a:off x="2862263" y="227013"/>
            <a:ext cx="1174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CaixaDeTexto 1"/>
          <p:cNvSpPr txBox="1">
            <a:spLocks noChangeArrowheads="1"/>
          </p:cNvSpPr>
          <p:nvPr userDrawn="1"/>
        </p:nvSpPr>
        <p:spPr bwMode="auto">
          <a:xfrm>
            <a:off x="4765675" y="274638"/>
            <a:ext cx="2520950" cy="2270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endParaRPr lang="pt-BR" sz="2400" smtClean="0">
              <a:solidFill>
                <a:srgbClr val="808080"/>
              </a:solidFill>
            </a:endParaRPr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1588" y="-3175"/>
            <a:ext cx="9144000" cy="2159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8080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8080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8080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8080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8080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8080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8080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8080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8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Planilha_do_Microsoft_Excel_97-20032.xls"/><Relationship Id="rId5" Type="http://schemas.openxmlformats.org/officeDocument/2006/relationships/image" Target="../media/image29.emf"/><Relationship Id="rId4" Type="http://schemas.openxmlformats.org/officeDocument/2006/relationships/oleObject" Target="../embeddings/Planilha_do_Microsoft_Excel_97-20031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Planilha_do_Microsoft_Excel_97-20034.xls"/><Relationship Id="rId5" Type="http://schemas.openxmlformats.org/officeDocument/2006/relationships/image" Target="../media/image31.emf"/><Relationship Id="rId4" Type="http://schemas.openxmlformats.org/officeDocument/2006/relationships/oleObject" Target="../embeddings/Planilha_do_Microsoft_Excel_97-20033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Planilha_do_Microsoft_Excel_97-20036.xls"/><Relationship Id="rId5" Type="http://schemas.openxmlformats.org/officeDocument/2006/relationships/image" Target="../media/image39.emf"/><Relationship Id="rId4" Type="http://schemas.openxmlformats.org/officeDocument/2006/relationships/oleObject" Target="../embeddings/Planilha_do_Microsoft_Excel_97-20035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Planilha_do_Microsoft_Excel_97-20038.xls"/><Relationship Id="rId5" Type="http://schemas.openxmlformats.org/officeDocument/2006/relationships/image" Target="../media/image41.emf"/><Relationship Id="rId4" Type="http://schemas.openxmlformats.org/officeDocument/2006/relationships/oleObject" Target="../embeddings/Planilha_do_Microsoft_Excel_97-20037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emf"/><Relationship Id="rId4" Type="http://schemas.openxmlformats.org/officeDocument/2006/relationships/oleObject" Target="../embeddings/Planilha_do_Microsoft_Excel_97-20039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026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Institucionales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55289" y="1697745"/>
            <a:ext cx="8545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INFONA – Oficinas Regionales  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76438"/>
              </p:ext>
            </p:extLst>
          </p:nvPr>
        </p:nvGraphicFramePr>
        <p:xfrm>
          <a:off x="107505" y="2220971"/>
          <a:ext cx="8761858" cy="4181838"/>
        </p:xfrm>
        <a:graphic>
          <a:graphicData uri="http://schemas.openxmlformats.org/drawingml/2006/table">
            <a:tbl>
              <a:tblPr/>
              <a:tblGrid>
                <a:gridCol w="566049"/>
                <a:gridCol w="1350575"/>
                <a:gridCol w="2912676"/>
                <a:gridCol w="1966279"/>
                <a:gridCol w="1966279"/>
              </a:tblGrid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N°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Región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Oficina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Departamento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Personal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ORIENTAL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CENTRAL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Central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CONCEPCIÓN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Concepción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ALTO PARANÁ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Alto Paraná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ITAPÚA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Itapúa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CAPITAN BADO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Amambay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AMAMBAY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Amambay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SAN PEDRO NORTE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San Pedro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SAN PEDRO SUR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San Pedro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CURUGUATY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Canindeyú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CANINDEYÚ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Canindeyú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CAAGUAZÚ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Caaguazú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19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CORONEL OVIEDO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Caaguazú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13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 CAAZAPÁ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Caazapá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OCCIDENTAL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ALTO PARAGUAY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Alto Paraguay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CHACO CENTRAL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Presidente Hayes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REGIONAL  BOQUERÓN 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Boquerón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spc="-2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spc="-2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186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07504" y="6567155"/>
            <a:ext cx="24769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Fuente: INFONA; adaptado por STCP.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25884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Institucionales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55289" y="1697745"/>
            <a:ext cx="8545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INFONA – Presupuesto Anual   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6402814"/>
            <a:ext cx="24769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Fuente: INFONA; adaptado por STCP.</a:t>
            </a:r>
            <a:endParaRPr lang="pt-B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6637"/>
              </p:ext>
            </p:extLst>
          </p:nvPr>
        </p:nvGraphicFramePr>
        <p:xfrm>
          <a:off x="611560" y="2327393"/>
          <a:ext cx="7842493" cy="3981927"/>
        </p:xfrm>
        <a:graphic>
          <a:graphicData uri="http://schemas.openxmlformats.org/drawingml/2006/table">
            <a:tbl>
              <a:tblPr firstRow="1" firstCol="1" bandRow="1"/>
              <a:tblGrid>
                <a:gridCol w="1545358"/>
                <a:gridCol w="1545358"/>
                <a:gridCol w="1459769"/>
                <a:gridCol w="1085712"/>
                <a:gridCol w="1103148"/>
                <a:gridCol w="1103148"/>
              </a:tblGrid>
              <a:tr h="3482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Tipo de Presupuesto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Programas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Dependencias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Funcionarios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Asignación Financiera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($G)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720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Permanentes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Contratados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50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TIPO 1. ADMINISTRACIÓN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ADMINISTRACIÓN GENERAL DE RECURSOS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Dirección general de administración y finanzas y órganos de gabinete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31.809.572.528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384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TIPO 2. ACCIÓN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MANEJO DE RECURSOS FORESTALES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Dirección general de bosques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471.160.130 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0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PLANTACIONES FORESTALES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Dirección general de plantaciones forestales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620.315.995 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0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EDUCACIÓN Y EXTENSIÓN FORESTAL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Dirección general de educación y extensión forestal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1.749.527.076 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0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SERVICIOS OPERATIVOS NACIONALES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Dirección general de oficinas regionales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2.387.976.173 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0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Total presupuesto institucional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342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37.038.551.902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64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Institucionales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55289" y="1697745"/>
            <a:ext cx="8545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ATRIBUCIONES DEL INFONA Y LA SEAM   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3" name="Chave esquerda 2"/>
          <p:cNvSpPr/>
          <p:nvPr/>
        </p:nvSpPr>
        <p:spPr bwMode="auto">
          <a:xfrm>
            <a:off x="2194312" y="2420888"/>
            <a:ext cx="576064" cy="1224136"/>
          </a:xfrm>
          <a:prstGeom prst="leftBrace">
            <a:avLst>
              <a:gd name="adj1" fmla="val 8333"/>
              <a:gd name="adj2" fmla="val 49139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675758" y="2481829"/>
            <a:ext cx="28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Ley Forestal N° 422/72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45200" y="3103242"/>
            <a:ext cx="6082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Ley Fomento a Forestación y Reforestación  N° 536/95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5536" y="2812866"/>
            <a:ext cx="1210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INFONA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95536" y="4757082"/>
            <a:ext cx="984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SEAM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678030" y="4181018"/>
            <a:ext cx="470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Ley de Evaluación Ambiental  N °  294/93</a:t>
            </a:r>
          </a:p>
        </p:txBody>
      </p:sp>
      <p:sp>
        <p:nvSpPr>
          <p:cNvPr id="18" name="Chave esquerda 17"/>
          <p:cNvSpPr/>
          <p:nvPr/>
        </p:nvSpPr>
        <p:spPr bwMode="auto">
          <a:xfrm>
            <a:off x="2199504" y="4172608"/>
            <a:ext cx="576064" cy="1584176"/>
          </a:xfrm>
          <a:prstGeom prst="leftBrace">
            <a:avLst>
              <a:gd name="adj1" fmla="val 8333"/>
              <a:gd name="adj2" fmla="val 49139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672496" y="4757082"/>
            <a:ext cx="4093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Ley de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la Vida Silvestre 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N ° 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96/92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674768" y="5261138"/>
            <a:ext cx="5216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Ley de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Áreas Silvestres Protegidas N° 352/94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Institucionales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55289" y="1697745"/>
            <a:ext cx="8545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INSTITUCIONES PRIVADAS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1689"/>
              </p:ext>
            </p:extLst>
          </p:nvPr>
        </p:nvGraphicFramePr>
        <p:xfrm>
          <a:off x="625208" y="2162332"/>
          <a:ext cx="7893584" cy="2288000"/>
        </p:xfrm>
        <a:graphic>
          <a:graphicData uri="http://schemas.openxmlformats.org/drawingml/2006/table">
            <a:tbl>
              <a:tblPr/>
              <a:tblGrid>
                <a:gridCol w="3755084"/>
                <a:gridCol w="4138500"/>
              </a:tblGrid>
              <a:tr h="36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i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Instituciones </a:t>
                      </a:r>
                      <a:endParaRPr lang="pt-BR" sz="120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68" marR="59368" marT="29684" marB="2968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i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Objetivos</a:t>
                      </a:r>
                      <a:endParaRPr lang="pt-BR" sz="120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68" marR="59368" marT="29684" marB="2968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422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FEDERACIÓN PARAGUAYA DE MADEREROS - FEPAMA</a:t>
                      </a:r>
                      <a:endParaRPr lang="pt-BR" sz="1100" b="1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Trabaja en defensa de los intereses de los asociados y del sector forestal e industrial – cuenta como 128 socios distribuidos en todo el territorio nacional.</a:t>
                      </a:r>
                      <a:endParaRPr lang="pt-BR" sz="1100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FEDERACIÓN PARAGUAYA DE MADEREROS DEL INTERIOR (FEPAMI)</a:t>
                      </a:r>
                      <a:endParaRPr lang="pt-BR" sz="1100" b="1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Aglutina a asociaciones madereras del interior del país de los departamentos de Concepción, San Pedro, Caaguazú, Guaira y Canindeyú – cuenta con 140 miembros.</a:t>
                      </a:r>
                      <a:endParaRPr lang="pt-BR" sz="1100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MESA FORESTAL NACIONAL (MFN)</a:t>
                      </a:r>
                      <a:endParaRPr lang="pt-BR" sz="1100" b="1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Entidad con personería jurídica, para constituirse en ámbito de concertación forestal abierta a todos los estamentos de la sociedad.</a:t>
                      </a:r>
                      <a:endParaRPr lang="pt-BR" sz="1100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00722"/>
              </p:ext>
            </p:extLst>
          </p:nvPr>
        </p:nvGraphicFramePr>
        <p:xfrm>
          <a:off x="625208" y="5104027"/>
          <a:ext cx="7893584" cy="1531659"/>
        </p:xfrm>
        <a:graphic>
          <a:graphicData uri="http://schemas.openxmlformats.org/drawingml/2006/table">
            <a:tbl>
              <a:tblPr/>
              <a:tblGrid>
                <a:gridCol w="2794664"/>
                <a:gridCol w="5098920"/>
              </a:tblGrid>
              <a:tr h="36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i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Instituciones </a:t>
                      </a:r>
                      <a:endParaRPr lang="pt-BR" sz="120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68" marR="59368" marT="29684" marB="2968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i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Objetivos</a:t>
                      </a:r>
                      <a:endParaRPr lang="pt-BR" sz="120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68" marR="59368" marT="29684" marB="2968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6448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BANCO NACIONAL DE FOMENTO (BNF)</a:t>
                      </a:r>
                      <a:endParaRPr lang="pt-BR" sz="1100" b="1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Institución financiera estatal que capta fondos públicos para préstamos - facultado por la Ley Nº 536 / 95 para financiar proyectos de plantaciones forestales, pero su cobertura de préstamos para este fin ha sido realmente muy escasa.</a:t>
                      </a:r>
                      <a:endParaRPr lang="pt-BR" sz="1100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AGENCIA FINANCIERA DE DESARROLLO (AFD)</a:t>
                      </a:r>
                      <a:endParaRPr lang="pt-BR" sz="1100" b="1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Impulsar el desarrollo económico y la generación de empleo a través de la canalización de financiamiento de mediano y largo plazos al sector privado. </a:t>
                      </a:r>
                      <a:endParaRPr lang="pt-BR" sz="1100" kern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251520" y="4570354"/>
            <a:ext cx="8545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INSTITUCIONES FINANCIERAS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70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Legales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5289" y="1772816"/>
            <a:ext cx="86140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LEGISLACIÓN FORESTAL Y AMBIENTAL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COSTITUCIÓN DE LA REPÚBLICA DEL PARAGUAY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LEY FORESTAL N° 422/73 – Decreto N° 11.681/75 Reglamenta la Ley Forestal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Bosques de Producción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Bosques de Protección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Bosques Especiales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ESTATUTO AGRARIO – LEY N° 1.863/02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LEY DE DELITOS CONTRA EL MEDIO AMBIENTE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– LEY N°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716/96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LEY DE PROHIBICIÓN EN LA REGIÓN ORIENTAL DE LAS ACTIVIDADES DE TRANSFORMACIÓN Y CONVERSIÓN DE SUPERFICIES CON COBERTURA DE BOSQUES 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-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LEY N° 2524/04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NORMAS DE PROTECCIÓN DEL MEDIO AMBIENTE – Decreto N° 18.831/86 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8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Legales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5289" y="2311420"/>
            <a:ext cx="861407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>
                <a:solidFill>
                  <a:srgbClr val="2B4A76"/>
                </a:solidFill>
                <a:latin typeface="Calibri" pitchFamily="34" charset="0"/>
              </a:rPr>
              <a:t>LEGISLACIÓN FORESTAL Y AMBIENTAL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ÁMBITO DEPARTAMENTAL   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Carta Orgánica Departamental – Ley N° 426/94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ÁMBITO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MUNICIPAL  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Carta Orgánica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Municipal –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Ley N°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3.966/2010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INSTRUMENTOS REGIONALES E INTERNACIONALES  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Tratados, convenios y acuerdos internacionales en </a:t>
            </a:r>
            <a:r>
              <a:rPr lang="es-ES" sz="1400" u="sng" dirty="0" smtClean="0">
                <a:solidFill>
                  <a:srgbClr val="2B4A76"/>
                </a:solidFill>
                <a:latin typeface="Calibri" pitchFamily="34" charset="0"/>
              </a:rPr>
              <a:t>rango inferior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a Constitución Política del Paraguay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Convenios, tratados y acuerdos internacionales en </a:t>
            </a:r>
            <a:r>
              <a:rPr lang="es-ES" sz="1400" u="sng" dirty="0" smtClean="0">
                <a:solidFill>
                  <a:srgbClr val="2B4A76"/>
                </a:solidFill>
                <a:latin typeface="Calibri" pitchFamily="34" charset="0"/>
              </a:rPr>
              <a:t>rango superior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a leyes sancionadas por Congreso Nacional   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22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Institucionales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72816"/>
            <a:ext cx="861407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TRÁMITES LEGALES PARA INVERSIÓN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EVALUACIÓN DE IMPACTO AMBIENTAL (EIA) – LEY N° 294/93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Obligatoriedad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del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EIA para empresa forestal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Permiso Ambiental – Proceso y duración – 30 días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Declaración de Impacto Ambiental (DIA) -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Proceso y duración –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90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días 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Informe de Impacto Ambiental  - Proceso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y duración –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15 días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Aceptación de la DIA – Proceso y duración  - 15 días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PLAN DE MANEJO FLORESTAL (PMF) – BOSQUES NATIVOS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Obligatorio  para superficies &gt; 500 ha 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Superficies &lt; 500 ha – Plan de Aprovechamiento Forestal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Superficies &lt; 50 ha - Pequeños Propietarios </a:t>
            </a:r>
          </a:p>
          <a:p>
            <a:pPr marL="1073150" lvl="3" indent="-265113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Registro de propiedad aprobado por INFONA</a:t>
            </a:r>
          </a:p>
          <a:p>
            <a:pPr marL="1073150" lvl="3" indent="-265113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Plan de Trabajo Forestal (PTF) elaborado por INFONA 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PLAN DE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FORESTACIÓN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Y REFORESTACIÓN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Licencia Ambiental emitida por la SEAM 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Plan de Forestación y Reforestación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Superficies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&lt;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20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ha –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el PMF será elaborado por el INFONA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  <a:p>
            <a:pPr marL="1073150" lvl="3" indent="-265113">
              <a:buClr>
                <a:schemeClr val="tx1"/>
              </a:buClr>
              <a:buFont typeface="Arial" charset="0"/>
              <a:buChar char="−"/>
              <a:defRPr/>
            </a:pP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4963" y="298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4963" y="298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2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Institucionales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00808"/>
            <a:ext cx="861407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PROGRAMAS Y PLANES DE DESARROLLO NACIONAL FORESTAL 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  <a:p>
            <a:pPr marL="446088" lvl="2" indent="-180975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Incentivos Fiscales para la Inversión Nacional y Extranjera – Ley N° 60/90</a:t>
            </a:r>
          </a:p>
          <a:p>
            <a:pPr marL="446088" lvl="2" indent="-180975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Ley de Fomento a Forestación y Reforestación  – Ley N° 536/95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Incentivos a actividades forestales </a:t>
            </a:r>
          </a:p>
          <a:p>
            <a:pPr marL="446088" lvl="2" indent="-180975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Agencia Financiera de Desarrollo (AFD)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err="1" smtClean="0">
                <a:solidFill>
                  <a:srgbClr val="2B4A76"/>
                </a:solidFill>
                <a:latin typeface="Calibri" pitchFamily="34" charset="0"/>
              </a:rPr>
              <a:t>Proforestal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 – Programa para fomentar el desarrollo de actividades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forestales </a:t>
            </a:r>
            <a:endParaRPr lang="es-ES" sz="18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446088" lvl="2" indent="-180975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Plan de Acción Forestal Nacional – Mesa Forestal Nacional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Hacer operativa la política forestal de país 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446088" lvl="2" indent="-180975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Política Forestal Nacional  -  2006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 Objetiva el desarrollo económico, social y ambiental sobre bases sostenibles de los bosques del país   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4963" y="298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16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799" y="1772816"/>
            <a:ext cx="366193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517525" algn="ctr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PARAGUAY</a:t>
            </a:r>
          </a:p>
          <a:p>
            <a:pPr marL="355600" lvl="2" indent="-177800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Región Oriental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627063" lvl="3" indent="-176213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40% territorio del país</a:t>
            </a:r>
          </a:p>
          <a:p>
            <a:pPr marL="627063" lvl="3" indent="-176213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97% de la población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355600" lvl="2" indent="-177800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Región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Occidental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627063" lvl="3" indent="-176213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60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% territorio del país</a:t>
            </a:r>
          </a:p>
          <a:p>
            <a:pPr marL="627063" lvl="3" indent="-176213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Región menos poblada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pic>
        <p:nvPicPr>
          <p:cNvPr id="1026" name="Picture 2" descr="divisao_poli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62" y="1705026"/>
            <a:ext cx="53149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05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72816"/>
            <a:ext cx="8342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PRINCIPALES USOS DE LA TIERRA EN PARAGUAY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76394"/>
              </p:ext>
            </p:extLst>
          </p:nvPr>
        </p:nvGraphicFramePr>
        <p:xfrm>
          <a:off x="395534" y="2378498"/>
          <a:ext cx="8473828" cy="3354758"/>
        </p:xfrm>
        <a:graphic>
          <a:graphicData uri="http://schemas.openxmlformats.org/drawingml/2006/table">
            <a:tbl>
              <a:tblPr/>
              <a:tblGrid>
                <a:gridCol w="1830160"/>
                <a:gridCol w="1107278"/>
                <a:gridCol w="1107278"/>
                <a:gridCol w="1107278"/>
                <a:gridCol w="1107278"/>
                <a:gridCol w="1107278"/>
                <a:gridCol w="1107278"/>
              </a:tblGrid>
              <a:tr h="3956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Uso de la tierra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Oriental </a:t>
                      </a:r>
                      <a:r>
                        <a:rPr lang="es-ES" sz="1100" b="1" i="1" kern="1200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(1)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Occidental </a:t>
                      </a:r>
                      <a:r>
                        <a:rPr lang="es-ES" sz="1100" b="1" i="1" kern="1200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(2)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56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1.000 ha 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1,000 ha 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1,000 ha 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585481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ÁREAS BOQUES NATIVOS </a:t>
                      </a:r>
                      <a:r>
                        <a:rPr lang="es-ES" sz="1100" b="1" kern="1200" baseline="300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(3)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2.046,5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13%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15.627,5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63%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17.674,0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43%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11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AGRICULTURA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4.896,2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31%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2.388,5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7.284,7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18%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11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PASTOS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8.051,2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3.927,6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16%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11.978,8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29%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11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ÁREAS URBANAS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129,5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13,0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0%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142,5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0%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11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OTROS USOS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859,3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5%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2.736,0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11%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3.595,3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9%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11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15.982,7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100%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24.692,5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100%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40.675,2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100%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95536" y="619724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Fuente</a:t>
            </a:r>
            <a:r>
              <a:rPr lang="es-ES" sz="1000" b="0" dirty="0"/>
              <a:t>: (¹) Unión de Gremios de la Producción (2008); (²) Estimaciones de STCP; (³) incluye las áreas protegidas, que corresponden a 2,4 millones de hectáreas. </a:t>
            </a:r>
            <a:endParaRPr lang="pt-BR" sz="1000" b="0" dirty="0"/>
          </a:p>
        </p:txBody>
      </p:sp>
    </p:spTree>
    <p:extLst>
      <p:ext uri="{BB962C8B-B14F-4D97-AF65-F5344CB8AC3E}">
        <p14:creationId xmlns:p14="http://schemas.microsoft.com/office/powerpoint/2010/main" val="389437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0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01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533400"/>
            <a:ext cx="447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pt-BR" sz="4000">
                <a:solidFill>
                  <a:srgbClr val="032387"/>
                </a:solidFill>
              </a:rPr>
              <a:t>CALIDAD – ISO 9001</a:t>
            </a:r>
          </a:p>
        </p:txBody>
      </p:sp>
      <p:sp>
        <p:nvSpPr>
          <p:cNvPr id="23" name="Rectangle 1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703638" y="6324600"/>
            <a:ext cx="363537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endParaRPr lang="pt-BR" sz="1800">
              <a:solidFill>
                <a:srgbClr val="000000"/>
              </a:solidFill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24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91000" y="6324600"/>
            <a:ext cx="7620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endParaRPr lang="pt-BR" sz="1800">
              <a:solidFill>
                <a:srgbClr val="000000"/>
              </a:solidFill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25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003800" y="6324600"/>
            <a:ext cx="363538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endParaRPr lang="pt-BR" sz="1800">
              <a:solidFill>
                <a:srgbClr val="000000"/>
              </a:solidFill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895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72816"/>
            <a:ext cx="8342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APTITUD POTENCIAL DE LA TIERRA 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6197242"/>
            <a:ext cx="6768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Fuente</a:t>
            </a:r>
            <a:r>
              <a:rPr lang="es-ES" sz="1000" b="0" dirty="0"/>
              <a:t>: </a:t>
            </a:r>
            <a:r>
              <a:rPr lang="es-ES" sz="1000" b="0" dirty="0" err="1" smtClean="0"/>
              <a:t>Rediex</a:t>
            </a:r>
            <a:r>
              <a:rPr lang="es-ES" sz="1000" b="0" dirty="0" smtClean="0"/>
              <a:t> </a:t>
            </a:r>
            <a:endParaRPr lang="pt-BR" sz="1000" b="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3647"/>
              </p:ext>
            </p:extLst>
          </p:nvPr>
        </p:nvGraphicFramePr>
        <p:xfrm>
          <a:off x="539552" y="2454695"/>
          <a:ext cx="7776865" cy="2342457"/>
        </p:xfrm>
        <a:graphic>
          <a:graphicData uri="http://schemas.openxmlformats.org/drawingml/2006/table">
            <a:tbl>
              <a:tblPr/>
              <a:tblGrid>
                <a:gridCol w="4707388"/>
                <a:gridCol w="1495386"/>
                <a:gridCol w="1574091"/>
              </a:tblGrid>
              <a:tr h="4629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Parámetro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Áreas (1,000 ha)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29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Región Oriental 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Región Occidental 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62991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ÁREA TOTAL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15,983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24,693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42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ÁREA DE APTITUD PARA EL FORESTACIÓN Y REFORESTACIÓN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5,640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3,273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42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BOSQUES NATIVOS REMANENTES (ADECUADOS PARA EL MANEJO FORESTAL)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700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9,000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2" y="5013176"/>
            <a:ext cx="8041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2" indent="-180975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UNA PARTE IMPORTANTE DEL TERRITORIO PARAGUAYO TIENE LA APTITUD PARA LA FORESTACIÓN Y REFORESTACIÓN:  </a:t>
            </a:r>
          </a:p>
          <a:p>
            <a:pPr marL="361950"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		-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35% DE LA REGIÓN ORIENTAL  </a:t>
            </a:r>
          </a:p>
          <a:p>
            <a:pPr marL="361950"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		-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13% DE LA REGIÓN OCCIDENTAL.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88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72816"/>
            <a:ext cx="8342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PRINCIPALES CULTIVOS AGRÍCOLAS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6351131"/>
            <a:ext cx="6768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Fuente</a:t>
            </a:r>
            <a:r>
              <a:rPr lang="es-ES" sz="1000" b="0" dirty="0"/>
              <a:t>: </a:t>
            </a:r>
            <a:r>
              <a:rPr lang="es-ES" sz="1000" b="0" dirty="0" smtClean="0"/>
              <a:t>CAN/MAG </a:t>
            </a:r>
            <a:r>
              <a:rPr lang="es-ES" sz="1000" b="0" dirty="0"/>
              <a:t>(2009). Adaptado por el consultor (Marzo/2010)</a:t>
            </a:r>
            <a:endParaRPr lang="pt-BR" sz="1000" b="0" dirty="0"/>
          </a:p>
        </p:txBody>
      </p:sp>
      <p:sp>
        <p:nvSpPr>
          <p:cNvPr id="5" name="Retângulo 4"/>
          <p:cNvSpPr/>
          <p:nvPr/>
        </p:nvSpPr>
        <p:spPr>
          <a:xfrm>
            <a:off x="418653" y="5097958"/>
            <a:ext cx="8041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PRINCIPAL CULTIVO AGRÍCOLA CON MAYOR SUPERFICIE PLANTADA ES LA SOJA CON 2,46 MILLONES DE HA O 61% DE TODA LA SUPERFICIE CULTIVADA EN LA REGIÓN ORIENTAL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08264"/>
              </p:ext>
            </p:extLst>
          </p:nvPr>
        </p:nvGraphicFramePr>
        <p:xfrm>
          <a:off x="395537" y="2378495"/>
          <a:ext cx="8473826" cy="2562673"/>
        </p:xfrm>
        <a:graphic>
          <a:graphicData uri="http://schemas.openxmlformats.org/drawingml/2006/table">
            <a:tbl>
              <a:tblPr/>
              <a:tblGrid>
                <a:gridCol w="2640445"/>
                <a:gridCol w="2082866"/>
                <a:gridCol w="1945590"/>
                <a:gridCol w="1804925"/>
              </a:tblGrid>
              <a:tr h="3044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Producto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Superficie Cultivada (ha) en 2008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4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Paraguay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 b="1" i="1" kern="1200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Dept</a:t>
                      </a:r>
                      <a:r>
                        <a:rPr lang="es-ES" sz="12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. Caaguazú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 b="1" i="1" kern="1200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Dept</a:t>
                      </a:r>
                      <a:r>
                        <a:rPr lang="es-ES" sz="12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. Caazapá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79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SOJA (NORMAL + ZAFRIÑA)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2.463.510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318.664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110.314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MAÍZ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858.101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89.730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36.718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TRIGO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381.028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38.934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27.119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GIRASOL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99.139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9.112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4.649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ALGODÓN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66.256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15.701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14.325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OTROS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199.895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10.493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9.600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4.067.929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482.634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202.725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86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72816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PRINCIPALES CULTIVOS AGRÍCOLAS , GANADEROS Y FORESTALES 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6586351"/>
            <a:ext cx="6768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Fuente</a:t>
            </a:r>
            <a:r>
              <a:rPr lang="es-ES" sz="1000" b="0" dirty="0"/>
              <a:t>: CAN/MAG (2009); adaptado por el consultor</a:t>
            </a:r>
            <a:r>
              <a:rPr lang="es-ES" sz="1000" b="0" dirty="0" smtClean="0"/>
              <a:t>) </a:t>
            </a:r>
            <a:endParaRPr lang="pt-BR" sz="1000" b="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94107"/>
              </p:ext>
            </p:extLst>
          </p:nvPr>
        </p:nvGraphicFramePr>
        <p:xfrm>
          <a:off x="323528" y="2234481"/>
          <a:ext cx="8545836" cy="1482551"/>
        </p:xfrm>
        <a:graphic>
          <a:graphicData uri="http://schemas.openxmlformats.org/drawingml/2006/table">
            <a:tbl>
              <a:tblPr/>
              <a:tblGrid>
                <a:gridCol w="1170329"/>
                <a:gridCol w="822013"/>
                <a:gridCol w="747284"/>
                <a:gridCol w="1120927"/>
                <a:gridCol w="896741"/>
                <a:gridCol w="971470"/>
                <a:gridCol w="896741"/>
                <a:gridCol w="971470"/>
                <a:gridCol w="948861"/>
              </a:tblGrid>
              <a:tr h="3328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Soja Normal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Ganadería/ Vacunos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Eucalipto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Pino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28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ha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cabezas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ha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ha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72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REG. ORIENTAL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2.238.782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i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6.640.981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i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63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54.863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i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97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4.584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i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REG. OCCIDENTAL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i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3.855.660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i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37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1.795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i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i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PARAGUAY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2.238.782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10.496.641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56.658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4.587</a:t>
                      </a:r>
                      <a:endParaRPr lang="pt-BR" sz="12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2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418653" y="3858141"/>
            <a:ext cx="829672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EL ÁREA TOTAL DE PLANTACIONES FORESTALES COMERCIALES ES DE 61 MIL HA,  PLANTACIONES DEL GÉNERO EUCALIPTO REPRESENTAN 93% DEL TOTAL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EUCALIPTO: PLANTACIONES CONCENTRADAS EN ITAPÚA, CAAZAPÁ Y ALTO PARANÁ (PRÓXIMOS A LA FRONTERA CON ARGENTINA Y BRASIL) – CERCA DE 60%.  OTRAS CONCENTRACIONES SIGNIFICATIVAS EN AMAMBAY, CAAGUAZÚ, CONCEPCIÓN Y SAN PEDRO.</a:t>
            </a:r>
            <a:endParaRPr lang="pt-BR" sz="18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PINO: PLANTÍOS EN ITAPÚA, ALTO PARANÁ, MISIONES Y CAAGUAZÚ –APROXIMADAMENTE 80% DE LAS PLANTACIONES. LA MAYOR CONCENTRACIÓN ESTÁ EN LA PARTE SURESTE DEL PAÍS, PRÓXIMA A ARGENTINA Y BRASIL.</a:t>
            </a:r>
            <a:endParaRPr lang="pt-BR" sz="18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6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72816"/>
            <a:ext cx="8342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PROPIEDAD DE LA TIERRA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1786" y="645572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Fuente</a:t>
            </a:r>
            <a:r>
              <a:rPr lang="es-ES" sz="1000" b="0" dirty="0"/>
              <a:t>: INFONA, REDIEX, Ministerio de Agricultura y Ganadería (MAG) - División de Estadística y Censos Agrícolas (DCEA, 2009); Banco de datos de STCP. </a:t>
            </a:r>
            <a:endParaRPr lang="pt-BR" sz="1000" b="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114860"/>
              </p:ext>
            </p:extLst>
          </p:nvPr>
        </p:nvGraphicFramePr>
        <p:xfrm>
          <a:off x="1519270" y="2194505"/>
          <a:ext cx="28670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Gráfico" r:id="rId4" imgW="2867073" imgH="2104977" progId="MSGraph.Chart.8">
                  <p:embed/>
                </p:oleObj>
              </mc:Choice>
              <mc:Fallback>
                <p:oleObj name="Gráfico" r:id="rId4" imgW="2867073" imgH="2104977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70" y="2194505"/>
                        <a:ext cx="2867025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44167"/>
              </p:ext>
            </p:extLst>
          </p:nvPr>
        </p:nvGraphicFramePr>
        <p:xfrm>
          <a:off x="4750105" y="2194505"/>
          <a:ext cx="287655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Gráfico" r:id="rId6" imgW="2876502" imgH="2104977" progId="MSGraph.Chart.8">
                  <p:embed/>
                </p:oleObj>
              </mc:Choice>
              <mc:Fallback>
                <p:oleObj name="Gráfico" r:id="rId6" imgW="2876502" imgH="2104977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105" y="2194505"/>
                        <a:ext cx="2876550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530288"/>
              </p:ext>
            </p:extLst>
          </p:nvPr>
        </p:nvGraphicFramePr>
        <p:xfrm>
          <a:off x="1509745" y="4298036"/>
          <a:ext cx="287655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Gráfico" r:id="rId8" imgW="2876502" imgH="2114407" progId="MSGraph.Chart.8">
                  <p:embed/>
                </p:oleObj>
              </mc:Choice>
              <mc:Fallback>
                <p:oleObj name="Gráfico" r:id="rId8" imgW="2876502" imgH="2114407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45" y="4298036"/>
                        <a:ext cx="2876550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40020"/>
              </p:ext>
            </p:extLst>
          </p:nvPr>
        </p:nvGraphicFramePr>
        <p:xfrm>
          <a:off x="4750105" y="4295152"/>
          <a:ext cx="287655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Gráfico" r:id="rId10" imgW="2876502" imgH="2124266" progId="MSGraph.Chart.8">
                  <p:embed/>
                </p:oleObj>
              </mc:Choice>
              <mc:Fallback>
                <p:oleObj name="Gráfico" r:id="rId10" imgW="2876502" imgH="2124266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105" y="4295152"/>
                        <a:ext cx="287655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27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9080" y="5765194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0" dirty="0"/>
              <a:t>*  Incluye </a:t>
            </a:r>
            <a:r>
              <a:rPr lang="es-ES" sz="1000" b="0" dirty="0" err="1"/>
              <a:t>Pinus</a:t>
            </a:r>
            <a:r>
              <a:rPr lang="es-ES" sz="1000" b="0" dirty="0"/>
              <a:t>, </a:t>
            </a:r>
            <a:r>
              <a:rPr lang="es-ES" sz="1000" b="0" dirty="0" err="1" smtClean="0"/>
              <a:t>Eucalyptus</a:t>
            </a:r>
            <a:r>
              <a:rPr lang="es-ES" sz="1000" b="0" dirty="0" smtClean="0"/>
              <a:t> (61 mil ha) , Paraíso  </a:t>
            </a:r>
            <a:r>
              <a:rPr lang="es-ES" sz="1000" b="0" dirty="0"/>
              <a:t>y nativas </a:t>
            </a:r>
            <a:r>
              <a:rPr lang="es-ES" sz="1000" b="0" dirty="0" smtClean="0"/>
              <a:t> (84 mil ha)  - datos </a:t>
            </a:r>
            <a:r>
              <a:rPr lang="es-ES" sz="1000" b="0" dirty="0"/>
              <a:t>del censo del </a:t>
            </a:r>
            <a:r>
              <a:rPr lang="es-ES" sz="1000" b="0" dirty="0" smtClean="0"/>
              <a:t>MAG,2009.</a:t>
            </a:r>
            <a:endParaRPr lang="pt-BR" sz="1000" b="0" dirty="0"/>
          </a:p>
          <a:p>
            <a:r>
              <a:rPr lang="es-ES" sz="1000" dirty="0" smtClean="0"/>
              <a:t>Fuente</a:t>
            </a:r>
            <a:r>
              <a:rPr lang="es-ES" sz="1000" b="0" dirty="0"/>
              <a:t>: </a:t>
            </a:r>
            <a:r>
              <a:rPr lang="es-ES" sz="1000" b="0" dirty="0" smtClean="0"/>
              <a:t>  </a:t>
            </a:r>
            <a:r>
              <a:rPr lang="es-ES" sz="1000" b="0" dirty="0"/>
              <a:t>CEPAL - Anuario Estadístico de América Latina y el Caribe 2011 (basado en cifras de 2010)</a:t>
            </a:r>
            <a:endParaRPr lang="pt-BR" sz="1000" b="0" dirty="0"/>
          </a:p>
        </p:txBody>
      </p:sp>
      <p:sp>
        <p:nvSpPr>
          <p:cNvPr id="11" name="Retângulo 10"/>
          <p:cNvSpPr/>
          <p:nvPr/>
        </p:nvSpPr>
        <p:spPr>
          <a:xfrm>
            <a:off x="189983" y="1700808"/>
            <a:ext cx="8342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BOSQUES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54994"/>
              </p:ext>
            </p:extLst>
          </p:nvPr>
        </p:nvGraphicFramePr>
        <p:xfrm>
          <a:off x="899592" y="2420888"/>
          <a:ext cx="7571267" cy="1817235"/>
        </p:xfrm>
        <a:graphic>
          <a:graphicData uri="http://schemas.openxmlformats.org/drawingml/2006/table">
            <a:tbl>
              <a:tblPr/>
              <a:tblGrid>
                <a:gridCol w="3362164"/>
                <a:gridCol w="4209103"/>
              </a:tblGrid>
              <a:tr h="363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Ítem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Paraguay (1,000 ha)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63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ÁREA TOTAL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40.675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ÁREAS FORESTALES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17.582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BOSQUES NATURALES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17.534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BOSQUES PLANTADOS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145*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429080" y="4532927"/>
            <a:ext cx="8041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LOS BOSQUES PLANTADOS SUMAN UNA SUPERFICIE DE 61 MIL HA (EUCALIPTO Y PINOS) Y LAS PLANTACIONES CON ESPECIES NATIVAS (PARAÍSO Y OTRAS) SUMAN APROXIMADAMENTE 84 MIL HA, TOTALIZANDO 145 MIL HA.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5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9983" y="1815207"/>
            <a:ext cx="8342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BOSQUES NATIVOS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6185" y="2339583"/>
            <a:ext cx="828629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1800" dirty="0">
                <a:solidFill>
                  <a:srgbClr val="2B4A76"/>
                </a:solidFill>
                <a:latin typeface="Calibri" pitchFamily="34" charset="0"/>
              </a:rPr>
              <a:t>Los bosques nativos </a:t>
            </a:r>
            <a:r>
              <a:rPr lang="es-UY" sz="1800" dirty="0" smtClean="0">
                <a:solidFill>
                  <a:srgbClr val="2B4A76"/>
                </a:solidFill>
                <a:latin typeface="Calibri" pitchFamily="34" charset="0"/>
              </a:rPr>
              <a:t>totalizan 17,6 </a:t>
            </a:r>
            <a:r>
              <a:rPr lang="es-UY" sz="1800" dirty="0">
                <a:solidFill>
                  <a:srgbClr val="2B4A76"/>
                </a:solidFill>
                <a:latin typeface="Calibri" pitchFamily="34" charset="0"/>
              </a:rPr>
              <a:t>millones de </a:t>
            </a:r>
            <a:r>
              <a:rPr lang="es-UY" sz="1800" dirty="0" smtClean="0">
                <a:solidFill>
                  <a:srgbClr val="2B4A76"/>
                </a:solidFill>
                <a:latin typeface="Calibri" pitchFamily="34" charset="0"/>
              </a:rPr>
              <a:t>ha (áreas protegidas, APP, reservas de bosques nativos, áreas con PMF).</a:t>
            </a:r>
            <a:endParaRPr lang="es-UY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1800" dirty="0">
                <a:solidFill>
                  <a:srgbClr val="2B4A76"/>
                </a:solidFill>
                <a:latin typeface="Calibri" pitchFamily="34" charset="0"/>
              </a:rPr>
              <a:t>Los bosques </a:t>
            </a:r>
            <a:r>
              <a:rPr lang="es-UY" sz="1800" dirty="0" smtClean="0">
                <a:solidFill>
                  <a:srgbClr val="2B4A76"/>
                </a:solidFill>
                <a:latin typeface="Calibri" pitchFamily="34" charset="0"/>
              </a:rPr>
              <a:t>con </a:t>
            </a:r>
            <a:r>
              <a:rPr lang="es-UY" sz="1800" dirty="0">
                <a:solidFill>
                  <a:srgbClr val="2B4A76"/>
                </a:solidFill>
                <a:latin typeface="Calibri" pitchFamily="34" charset="0"/>
              </a:rPr>
              <a:t>potencial productivo en la Región Oriental </a:t>
            </a:r>
            <a:r>
              <a:rPr lang="es-UY" sz="1800" dirty="0" smtClean="0">
                <a:solidFill>
                  <a:srgbClr val="2B4A76"/>
                </a:solidFill>
                <a:latin typeface="Calibri" pitchFamily="34" charset="0"/>
              </a:rPr>
              <a:t>son 0,8 </a:t>
            </a:r>
            <a:r>
              <a:rPr lang="es-UY" sz="1800" dirty="0">
                <a:solidFill>
                  <a:srgbClr val="2B4A76"/>
                </a:solidFill>
                <a:latin typeface="Calibri" pitchFamily="34" charset="0"/>
              </a:rPr>
              <a:t>millones de ha y en la Región Occidental </a:t>
            </a:r>
            <a:r>
              <a:rPr lang="es-UY" sz="1800" dirty="0" smtClean="0">
                <a:solidFill>
                  <a:srgbClr val="2B4A76"/>
                </a:solidFill>
                <a:latin typeface="Calibri" pitchFamily="34" charset="0"/>
              </a:rPr>
              <a:t>de 9,2 </a:t>
            </a:r>
            <a:r>
              <a:rPr lang="es-UY" sz="1800" dirty="0">
                <a:solidFill>
                  <a:srgbClr val="2B4A76"/>
                </a:solidFill>
                <a:latin typeface="Calibri" pitchFamily="34" charset="0"/>
              </a:rPr>
              <a:t>millones de ha.</a:t>
            </a:r>
            <a:endParaRPr lang="pt-BR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UY" sz="1800" dirty="0" smtClean="0">
                <a:solidFill>
                  <a:srgbClr val="2B4A76"/>
                </a:solidFill>
                <a:latin typeface="Calibri" pitchFamily="34" charset="0"/>
              </a:rPr>
              <a:t>E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ntre 1984-1999 se deforestaron en la región 1,35 millones de ha, equivalente a una tasa anual de deforestación de 88,7 mil ha </a:t>
            </a:r>
            <a:endParaRPr lang="pt-BR" sz="18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Comparando la cobertura boscosa de 1984- 2002 se tiene una disminución de cobertura de 1,82 millones de ha equivalente a una tasa anual de deforestación de 101 mil ha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Actualmente la demanda de madera ya supera la capacidad de la producción de los bosques de la región oriental del país.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pt-BR" sz="18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7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9983" y="1700808"/>
            <a:ext cx="8342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PLANTACIONES FORESTALES </a:t>
            </a: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6510536"/>
            <a:ext cx="84383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/>
              <a:t>Fuente: </a:t>
            </a:r>
            <a:r>
              <a:rPr lang="es-ES" sz="900" b="0" dirty="0"/>
              <a:t>INFONA, REDIEX, Ministerio de Agricultura y Ganadería (MAG) - División de Estadística y Censos Agrícolas (DCEA, 2009); Banco de datos de STCP</a:t>
            </a:r>
            <a:endParaRPr lang="pt-BR" sz="900" b="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437424"/>
              </p:ext>
            </p:extLst>
          </p:nvPr>
        </p:nvGraphicFramePr>
        <p:xfrm>
          <a:off x="698499" y="2132856"/>
          <a:ext cx="3641963" cy="2689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Gráfico" r:id="rId4" imgW="2876502" imgH="2124266" progId="MSGraph.Chart.8">
                  <p:embed/>
                </p:oleObj>
              </mc:Choice>
              <mc:Fallback>
                <p:oleObj name="Gráfico" r:id="rId4" imgW="2876502" imgH="2124266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99" y="2132856"/>
                        <a:ext cx="3641963" cy="2689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787468"/>
              </p:ext>
            </p:extLst>
          </p:nvPr>
        </p:nvGraphicFramePr>
        <p:xfrm>
          <a:off x="4572000" y="2162472"/>
          <a:ext cx="3672408" cy="271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Gráfico" r:id="rId6" imgW="2876502" imgH="2124266" progId="MSGraph.Chart.8">
                  <p:embed/>
                </p:oleObj>
              </mc:Choice>
              <mc:Fallback>
                <p:oleObj name="Gráfico" r:id="rId6" imgW="2876502" imgH="2124266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62472"/>
                        <a:ext cx="3672408" cy="27117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706686" y="5099119"/>
            <a:ext cx="85458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LAS PRINCIPALES ESPECIES PLANTADAS SON EUCALYPTUS GRANDIS, EUCALYPTUS CAMALDULENSIS; PINUS TAEDA Y PINUS ELLIOTTII. </a:t>
            </a:r>
            <a:endParaRPr lang="pt-BR" sz="18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PARAÍSO Y OTRAS ESPECIES NATIVAS  INCLUYENDO LAPACHO, CEDRO, PETEREVY, YVYRA RÓ. </a:t>
            </a:r>
            <a:endParaRPr lang="pt-BR" sz="18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23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Tierras y Bosques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7116" y="1887215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PRODUCCIÓN SOSTENIBLE L Y PRODUCTIVIDAD DE LOS BOSQUES 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3821"/>
              </p:ext>
            </p:extLst>
          </p:nvPr>
        </p:nvGraphicFramePr>
        <p:xfrm>
          <a:off x="827586" y="2348879"/>
          <a:ext cx="7632846" cy="3384376"/>
        </p:xfrm>
        <a:graphic>
          <a:graphicData uri="http://schemas.openxmlformats.org/drawingml/2006/table">
            <a:tbl>
              <a:tblPr/>
              <a:tblGrid>
                <a:gridCol w="1651071"/>
                <a:gridCol w="2116628"/>
                <a:gridCol w="1012300"/>
                <a:gridCol w="1475382"/>
                <a:gridCol w="1377465"/>
              </a:tblGrid>
              <a:tr h="82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Tipo de bosque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Origen / Región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Área </a:t>
                      </a:r>
                      <a:b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(1,000 ha)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Productividad </a:t>
                      </a:r>
                      <a:r>
                        <a:rPr lang="es-ES" sz="1100" b="1" i="1" kern="1200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(1)</a:t>
                      </a: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b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(m</a:t>
                      </a:r>
                      <a:r>
                        <a:rPr lang="es-ES" sz="1100" b="1" i="1" kern="1200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/ha/año)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Producción Sostenible </a:t>
                      </a:r>
                      <a:r>
                        <a:rPr lang="es-ES" sz="1100" b="1" i="1" kern="1200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(1)</a:t>
                      </a: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/>
                      </a:r>
                      <a:b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(1,000 m</a:t>
                      </a:r>
                      <a:r>
                        <a:rPr lang="es-ES" sz="1100" b="1" i="1" kern="1200" baseline="300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" sz="11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/año)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533673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PLANTACIONES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Plantaciones </a:t>
                      </a:r>
                      <a:r>
                        <a:rPr lang="es-ES" sz="1100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forestales  </a:t>
                      </a: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" sz="1100" kern="12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Eucalyptus</a:t>
                      </a: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&amp; </a:t>
                      </a:r>
                      <a:r>
                        <a:rPr lang="es-ES" sz="1100" kern="12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Pinus</a:t>
                      </a: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61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26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1,600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Otras plantaciones </a:t>
                      </a:r>
                      <a:r>
                        <a:rPr lang="es-ES" sz="1100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  </a:t>
                      </a: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(Paraíso &amp; nativas*)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 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84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 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6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 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500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Sub Total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Arial Unicode MS"/>
                          <a:cs typeface="Arial"/>
                        </a:rPr>
                        <a:t>145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Arial Unicode MS"/>
                          <a:cs typeface="Arial"/>
                        </a:rPr>
                        <a:t>-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Arial Unicode MS"/>
                          <a:cs typeface="Arial"/>
                        </a:rPr>
                        <a:t>2,100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45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NATIVAS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Oriental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700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1.5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1,000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Occidental (Chaco)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9,000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0.5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4,500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Sub Total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9,700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0.6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5,500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TOTAL GENERAL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Arial Unicode MS"/>
                          <a:cs typeface="Arial"/>
                        </a:rPr>
                        <a:t> 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9,845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7,600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2048" y="5805264"/>
            <a:ext cx="81483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(¹)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estimaciones de los consultores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Promedio ponderado entre las productividades de Paraíso y otras especies nativas, para este cálculo las áreas de bosques plantados fueron estimadas.</a:t>
            </a:r>
          </a:p>
          <a:p>
            <a:pPr algn="just" eaLnBrk="0" hangingPunct="0"/>
            <a:r>
              <a:rPr lang="es-ES" sz="900" b="0" dirty="0" smtClean="0">
                <a:latin typeface="Arial" pitchFamily="34" charset="0"/>
                <a:cs typeface="Times New Roman" pitchFamily="18" charset="0"/>
              </a:rPr>
              <a:t>Fuente: </a:t>
            </a:r>
            <a:r>
              <a:rPr lang="es-ES" sz="900" b="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INFONA </a:t>
            </a:r>
            <a: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(Instituto Nacional Forestal); UNA (Universidad Nacional); REDIEX</a:t>
            </a:r>
            <a:r>
              <a:rPr lang="es-ES" sz="900" b="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13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8723" y="2280062"/>
            <a:ext cx="82478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INDUSTRIA FORESTAL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  <a:p>
            <a:pPr marL="542925" lvl="2" indent="-180975"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Sector industrial forestal contribuye con 3% al PIB del país</a:t>
            </a:r>
          </a:p>
          <a:p>
            <a:pPr marL="542925" lvl="2" indent="-180975"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Gran parta de la industria forestal continua utilizando materia prima de bosques nativos </a:t>
            </a:r>
          </a:p>
          <a:p>
            <a:pPr marL="542925" lvl="2" indent="-180975"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Principales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especies nativas explotadas son </a:t>
            </a:r>
            <a:r>
              <a:rPr lang="es-ES" sz="1800" dirty="0" err="1">
                <a:solidFill>
                  <a:srgbClr val="2B4A76"/>
                </a:solidFill>
                <a:latin typeface="Calibri" pitchFamily="34" charset="0"/>
              </a:rPr>
              <a:t>Petereby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 (</a:t>
            </a:r>
            <a:r>
              <a:rPr lang="es-ES" sz="1800" dirty="0" err="1">
                <a:solidFill>
                  <a:srgbClr val="2B4A76"/>
                </a:solidFill>
                <a:latin typeface="Calibri" pitchFamily="34" charset="0"/>
              </a:rPr>
              <a:t>Cordia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 </a:t>
            </a:r>
            <a:r>
              <a:rPr lang="es-ES" sz="1800" dirty="0" err="1">
                <a:solidFill>
                  <a:srgbClr val="2B4A76"/>
                </a:solidFill>
                <a:latin typeface="Calibri" pitchFamily="34" charset="0"/>
              </a:rPr>
              <a:t>trichotoma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), Lapacho (</a:t>
            </a:r>
            <a:r>
              <a:rPr lang="es-ES" sz="1800" dirty="0" err="1">
                <a:solidFill>
                  <a:srgbClr val="2B4A76"/>
                </a:solidFill>
                <a:latin typeface="Calibri" pitchFamily="34" charset="0"/>
              </a:rPr>
              <a:t>Tabebuia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 </a:t>
            </a:r>
            <a:r>
              <a:rPr lang="es-ES" sz="1800" dirty="0" err="1">
                <a:solidFill>
                  <a:srgbClr val="2B4A76"/>
                </a:solidFill>
                <a:latin typeface="Calibri" pitchFamily="34" charset="0"/>
              </a:rPr>
              <a:t>spp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), Cedro (</a:t>
            </a:r>
            <a:r>
              <a:rPr lang="es-ES" sz="1800" dirty="0" err="1">
                <a:solidFill>
                  <a:srgbClr val="2B4A76"/>
                </a:solidFill>
                <a:latin typeface="Calibri" pitchFamily="34" charset="0"/>
              </a:rPr>
              <a:t>Cedrela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 </a:t>
            </a:r>
            <a:r>
              <a:rPr lang="es-ES" sz="1800" dirty="0" err="1">
                <a:solidFill>
                  <a:srgbClr val="2B4A76"/>
                </a:solidFill>
                <a:latin typeface="Calibri" pitchFamily="34" charset="0"/>
              </a:rPr>
              <a:t>spp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), Trébol (</a:t>
            </a:r>
            <a:r>
              <a:rPr lang="es-ES" sz="1800" dirty="0" err="1">
                <a:solidFill>
                  <a:srgbClr val="2B4A76"/>
                </a:solidFill>
                <a:latin typeface="Calibri" pitchFamily="34" charset="0"/>
              </a:rPr>
              <a:t>Amburana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 </a:t>
            </a:r>
            <a:r>
              <a:rPr lang="es-ES" sz="1800" dirty="0" err="1" smtClean="0">
                <a:solidFill>
                  <a:srgbClr val="2B4A76"/>
                </a:solidFill>
                <a:latin typeface="Calibri" pitchFamily="34" charset="0"/>
              </a:rPr>
              <a:t>cearensis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)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542925" lvl="2" indent="-180975"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Producción de madera rolliza en 2010-2011 fue de 10,6 millones de m³/año, donde 1 – 1,5 millón de m³ proviene de bosques plantados (pinos y eucalipto)  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91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pic>
        <p:nvPicPr>
          <p:cNvPr id="6146" name="Picture 2" descr="localizacao_fabric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0" y="1369094"/>
            <a:ext cx="4863827" cy="543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220073" y="1700808"/>
            <a:ext cx="38164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517525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Principales Industrias</a:t>
            </a:r>
          </a:p>
          <a:p>
            <a:pPr marL="450850" lvl="1" indent="-273050">
              <a:spcBef>
                <a:spcPts val="1800"/>
              </a:spcBef>
              <a:buClr>
                <a:schemeClr val="tx1"/>
              </a:buClr>
              <a:buSzPct val="140000"/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Industria de Madera Solida</a:t>
            </a:r>
          </a:p>
          <a:p>
            <a:pPr marL="450850" lvl="1" indent="-273050">
              <a:spcBef>
                <a:spcPts val="1800"/>
              </a:spcBef>
              <a:buClr>
                <a:schemeClr val="tx1"/>
              </a:buClr>
              <a:buSzPct val="140000"/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PMVA</a:t>
            </a:r>
          </a:p>
          <a:p>
            <a:pPr marL="450850" lvl="1" indent="-273050">
              <a:spcBef>
                <a:spcPts val="1800"/>
              </a:spcBef>
              <a:buClr>
                <a:schemeClr val="tx1"/>
              </a:buClr>
              <a:buSzPct val="140000"/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Paneles de Madera</a:t>
            </a:r>
          </a:p>
          <a:p>
            <a:pPr marL="450850" lvl="1" indent="-273050">
              <a:spcBef>
                <a:spcPts val="1800"/>
              </a:spcBef>
              <a:buClr>
                <a:schemeClr val="tx1"/>
              </a:buClr>
              <a:buSzPct val="140000"/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Carbón Vegetal</a:t>
            </a:r>
          </a:p>
          <a:p>
            <a:pPr marL="82550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Localización</a:t>
            </a:r>
          </a:p>
          <a:p>
            <a:pPr marL="450850" lvl="1" indent="-273050">
              <a:spcBef>
                <a:spcPts val="1800"/>
              </a:spcBef>
              <a:buClr>
                <a:schemeClr val="tx1"/>
              </a:buClr>
              <a:buSzPct val="140000"/>
              <a:buFont typeface="Arial" pitchFamily="34" charset="0"/>
              <a:buChar char="•"/>
              <a:defRPr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Concentradas en la Reg.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Oriental</a:t>
            </a:r>
          </a:p>
          <a:p>
            <a:pPr marL="450850" lvl="1" indent="-273050">
              <a:spcBef>
                <a:spcPts val="1800"/>
              </a:spcBef>
              <a:buClr>
                <a:schemeClr val="tx1"/>
              </a:buClr>
              <a:buSzPct val="140000"/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Gran Asunción</a:t>
            </a:r>
          </a:p>
          <a:p>
            <a:pPr marL="450850" lvl="1" indent="-273050">
              <a:spcBef>
                <a:spcPts val="1800"/>
              </a:spcBef>
              <a:buClr>
                <a:schemeClr val="tx1"/>
              </a:buClr>
              <a:buSzPct val="140000"/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Asunción – Ciudad del Este 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28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slide 07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lide_mapa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lide_mapa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0" y="108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 Single Corner Rectangle 17"/>
          <p:cNvSpPr>
            <a:spLocks noChangeArrowheads="1"/>
          </p:cNvSpPr>
          <p:nvPr/>
        </p:nvSpPr>
        <p:spPr bwMode="auto">
          <a:xfrm>
            <a:off x="2971800" y="4572000"/>
            <a:ext cx="5808663" cy="1447800"/>
          </a:xfrm>
          <a:custGeom>
            <a:avLst/>
            <a:gdLst>
              <a:gd name="T0" fmla="*/ 2904067 w 5808133"/>
              <a:gd name="T1" fmla="*/ 0 h 1447800"/>
              <a:gd name="T2" fmla="*/ 0 w 5808133"/>
              <a:gd name="T3" fmla="*/ 723900 h 1447800"/>
              <a:gd name="T4" fmla="*/ 2904067 w 5808133"/>
              <a:gd name="T5" fmla="*/ 1447800 h 1447800"/>
              <a:gd name="T6" fmla="*/ 5808133 w 5808133"/>
              <a:gd name="T7" fmla="*/ 723900 h 1447800"/>
              <a:gd name="T8" fmla="*/ 3 60000 65536"/>
              <a:gd name="T9" fmla="*/ 2 60000 65536"/>
              <a:gd name="T10" fmla="*/ 1 60000 65536"/>
              <a:gd name="T11" fmla="*/ 0 60000 65536"/>
              <a:gd name="T12" fmla="*/ 0 w 5808133"/>
              <a:gd name="T13" fmla="*/ 0 h 1447800"/>
              <a:gd name="T14" fmla="*/ 5737457 w 5808133"/>
              <a:gd name="T15" fmla="*/ 1447800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08133" h="1447800">
                <a:moveTo>
                  <a:pt x="0" y="0"/>
                </a:moveTo>
                <a:lnTo>
                  <a:pt x="5566828" y="0"/>
                </a:lnTo>
                <a:lnTo>
                  <a:pt x="5566827" y="0"/>
                </a:lnTo>
                <a:cubicBezTo>
                  <a:pt x="5700097" y="0"/>
                  <a:pt x="5808133" y="108035"/>
                  <a:pt x="5808133" y="241305"/>
                </a:cubicBezTo>
                <a:lnTo>
                  <a:pt x="5808133" y="1447800"/>
                </a:lnTo>
                <a:lnTo>
                  <a:pt x="0" y="144780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35001">
                <a:srgbClr val="F2F2F2"/>
              </a:gs>
              <a:gs pos="100000">
                <a:srgbClr val="D3D3D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endParaRPr lang="pt-BR">
              <a:solidFill>
                <a:srgbClr val="000000"/>
              </a:solidFill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-180528" y="2492896"/>
            <a:ext cx="42306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30000"/>
              </a:spcBef>
            </a:pPr>
            <a:r>
              <a:rPr lang="pt-BR" sz="6000" dirty="0">
                <a:solidFill>
                  <a:srgbClr val="032387"/>
                </a:solidFill>
              </a:rPr>
              <a:t>ACTUACIÓN</a:t>
            </a:r>
          </a:p>
          <a:p>
            <a:pPr algn="ctr" eaLnBrk="1" hangingPunct="1">
              <a:lnSpc>
                <a:spcPts val="4200"/>
              </a:lnSpc>
              <a:spcBef>
                <a:spcPct val="30000"/>
              </a:spcBef>
            </a:pPr>
            <a:r>
              <a:rPr lang="pt-BR" sz="6000" dirty="0">
                <a:solidFill>
                  <a:srgbClr val="032387"/>
                </a:solidFill>
              </a:rPr>
              <a:t/>
            </a:r>
            <a:br>
              <a:rPr lang="pt-BR" sz="6000" dirty="0">
                <a:solidFill>
                  <a:srgbClr val="032387"/>
                </a:solidFill>
              </a:rPr>
            </a:br>
            <a:r>
              <a:rPr lang="pt-BR" sz="6000" dirty="0" smtClean="0">
                <a:solidFill>
                  <a:srgbClr val="032387"/>
                </a:solidFill>
              </a:rPr>
              <a:t>GLOBAL</a:t>
            </a:r>
          </a:p>
          <a:p>
            <a:pPr algn="ctr" eaLnBrk="1" hangingPunct="1">
              <a:lnSpc>
                <a:spcPts val="42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32387"/>
                </a:solidFill>
              </a:rPr>
              <a:t>www.stcp.com.br</a:t>
            </a:r>
            <a:endParaRPr lang="pt-BR" dirty="0">
              <a:solidFill>
                <a:srgbClr val="032387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48000" y="4716463"/>
            <a:ext cx="579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-105" charset="0"/>
                <a:ea typeface="ＭＳ Ｐゴシック" pitchFamily="-105" charset="-128"/>
                <a:cs typeface="+mn-cs"/>
              </a:rPr>
              <a:t>REINO UNIDO | CANADÁ | ESTADOS UNIDOS | HONDURAS | PANAMÁ | COLOMBIA ECUADOR | PERÚ | BOLIVIA | CHILE | EL SALVADOR | CONGO | ARGENTINA | URUGUAY  PARAGUAY | BRASIL | GUAYANA | VENEZUELA | PORTUGAL | SENEGAL | SIERRA LEONA  COSTA DE MARFIL | GANA | GABÓN | ESPAÑA | ITALIA | ALEMANIA | FINLANDIA  NIGERIA | ISRAEL | MOZAMBIQUE | JAPÓN | FILIPINAS | PAPÚA  NUEVA GUINEA AUSTRALIA | NUEVA ZELANDIA | SUIZA | EMIRATOS ÁRABES</a:t>
            </a:r>
          </a:p>
          <a:p>
            <a:pPr algn="ctr">
              <a:spcBef>
                <a:spcPct val="30000"/>
              </a:spcBef>
              <a:defRPr/>
            </a:pPr>
            <a:endParaRPr lang="pt-BR" sz="1200" dirty="0">
              <a:solidFill>
                <a:srgbClr val="404040"/>
              </a:solidFill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11" name="Rectangle 1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779838" y="6324600"/>
            <a:ext cx="363537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endParaRPr lang="pt-BR" sz="1800">
              <a:solidFill>
                <a:srgbClr val="000000"/>
              </a:solidFill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12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91000" y="6324600"/>
            <a:ext cx="7620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endParaRPr lang="pt-BR" sz="1800">
              <a:solidFill>
                <a:srgbClr val="000000"/>
              </a:solidFill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13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929188" y="6324600"/>
            <a:ext cx="363537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endParaRPr lang="pt-BR" sz="1800">
              <a:solidFill>
                <a:srgbClr val="000000"/>
              </a:solidFill>
              <a:latin typeface="Calibri" pitchFamily="-105" charset="0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273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35871"/>
              </p:ext>
            </p:extLst>
          </p:nvPr>
        </p:nvGraphicFramePr>
        <p:xfrm>
          <a:off x="189985" y="2492894"/>
          <a:ext cx="8774502" cy="3384378"/>
        </p:xfrm>
        <a:graphic>
          <a:graphicData uri="http://schemas.openxmlformats.org/drawingml/2006/table">
            <a:tbl>
              <a:tblPr/>
              <a:tblGrid>
                <a:gridCol w="2839664"/>
                <a:gridCol w="1820452"/>
                <a:gridCol w="2159019"/>
                <a:gridCol w="1955367"/>
              </a:tblGrid>
              <a:tr h="891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Segmento Industrial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Nº de Industrias/ Productores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Estimación de capacidad de producción promedio anual 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Estimación </a:t>
                      </a:r>
                      <a:r>
                        <a:rPr lang="es-ES" sz="11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 capacidad de producción total anual</a:t>
                      </a:r>
                      <a:r>
                        <a:rPr lang="es-ES" sz="1100" b="1" i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(*) 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526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CARBÓN VEGETAL (MDC)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13,800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2.760.000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LEÑA (M³) (*)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1.500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10,300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15.450.000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MADERA ASERRADA (M³)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600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850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510,000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PISOS DE MADERA (M³)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2,500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75.000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CONTRACHAPADO (M³)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7,000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56.000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LAMINADO/CHAPA (M³)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2,800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42.000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OTROS, CARPINTERÍA, MUEBLES, PUERTAS Y VENTANAS (M³)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4.500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135.000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6,853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19.028.000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299083" y="6089521"/>
            <a:ext cx="85458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MDC = metros cúbicos de carbón vegetal;</a:t>
            </a:r>
            <a:endParaRPr lang="pt-BR" sz="900" b="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s-ES" sz="900" b="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s-ES" sz="9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s-ES" sz="900" b="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)  m³ </a:t>
            </a:r>
            <a: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= otros productos</a:t>
            </a:r>
            <a:endParaRPr lang="pt-BR" sz="900" b="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FEPAMA, REDIEX, FAO, (*) estimaciones de STCP</a:t>
            </a:r>
            <a:endParaRPr lang="pt-BR" sz="900" b="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887215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INDUSTRIA Y CAPACIDAD INSTALADA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04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72816"/>
            <a:ext cx="861407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PRODUCTOS Y PRODUCCIÓN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MADERA ASERRADA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Producción estimada de 510 mil m³/año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Parque industrial obsoleto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Mano de obra poco calificada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Producto de baja calidad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Bajo grado de conversión (trozas en madera aserrada)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PANELES DE MADERA (CONTRACHAPADO)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Producción estimada de paneles de 100 mil m³/año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En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Paraguay no hay producción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de MDF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, chapas de partículas y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OSB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Materia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prima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de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especies nativas (hojas de cara y núcleo), pero el uso de </a:t>
            </a:r>
            <a:r>
              <a:rPr lang="es-ES" sz="1400" dirty="0" err="1">
                <a:solidFill>
                  <a:srgbClr val="2B4A76"/>
                </a:solidFill>
                <a:latin typeface="Calibri" pitchFamily="34" charset="0"/>
              </a:rPr>
              <a:t>Eucalyptus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 es creciente </a:t>
            </a:r>
          </a:p>
          <a:p>
            <a:pPr marL="542925" lvl="2" indent="-180975">
              <a:spcBef>
                <a:spcPts val="18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PRODUCTOS DE MADERA DE VALOR AGREGADO (PMVA)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El producto mas importante es  piso de madera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Parque industrial bien estructurado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Materia prima proveniente de especies nativas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Gran numero de pequeñas empresas (carpinterías)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  <a:p>
            <a:pPr marL="1073150" lvl="3" indent="-265113">
              <a:buClr>
                <a:schemeClr val="tx1"/>
              </a:buClr>
              <a:buFont typeface="Arial" charset="0"/>
              <a:buChar char="−"/>
              <a:defRPr/>
            </a:pP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4963" y="298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4963" y="298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8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72816"/>
            <a:ext cx="861407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PRODUCTOS Y PRODUCCIÓN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  <a:p>
            <a:pPr marL="542925" lvl="2" indent="-180975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CARBÓN VEGETAL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Estructura precaria para la producción de carbón (hornos de barro)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La producción de carbón se basa principalmente de especies nativas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El principal mercado del carbón paraguayo es Brasil principalmente, el  estado de Minas Gerais para la producción de arrabio</a:t>
            </a:r>
          </a:p>
          <a:p>
            <a:pPr marL="542925" lvl="2" indent="-180975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LEÑA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Alto consumo industrial y domestico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La producción de leña es proveniente de especies nativas 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El sector agrícola es un importante consumidor de leña que es destinado para el secado de granos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La producción de leña de plantíos forestales es todavía muy pequeña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1073150" lvl="3" indent="-265113">
              <a:buClr>
                <a:schemeClr val="tx1"/>
              </a:buClr>
              <a:buFont typeface="Arial" charset="0"/>
              <a:buChar char="−"/>
              <a:defRPr/>
            </a:pPr>
            <a:endParaRPr lang="es-ES" sz="1200" dirty="0">
              <a:solidFill>
                <a:srgbClr val="2B4A76"/>
              </a:solidFill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4963" y="298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4963" y="298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7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1689563"/>
            <a:ext cx="86793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MERCADO Y COMERCIO</a:t>
            </a:r>
          </a:p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PRODUCCION Y CONSUMO APARENTE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56099"/>
              </p:ext>
            </p:extLst>
          </p:nvPr>
        </p:nvGraphicFramePr>
        <p:xfrm>
          <a:off x="94982" y="3150261"/>
          <a:ext cx="4397108" cy="200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Gráfico" r:id="rId4" imgW="5848160" imgH="1723930" progId="Excel.Chart.8">
                  <p:embed/>
                </p:oleObj>
              </mc:Choice>
              <mc:Fallback>
                <p:oleObj name="Gráfico" r:id="rId4" imgW="5848160" imgH="172393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72"/>
                      <a:stretch>
                        <a:fillRect/>
                      </a:stretch>
                    </p:blipFill>
                    <p:spPr bwMode="auto">
                      <a:xfrm>
                        <a:off x="94982" y="3150261"/>
                        <a:ext cx="4397108" cy="2000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75084" y="2708920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MADERA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ASERRADA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2327" y="6254044"/>
            <a:ext cx="8391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Consumo Aparente = Producción + Importación + stocks - Exportación (stocks considerados constantes).</a:t>
            </a:r>
            <a:b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S" sz="900" b="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 </a:t>
            </a:r>
            <a: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FAO (2012), adaptado por STCP</a:t>
            </a:r>
            <a:endParaRPr lang="pt-BR" sz="900" b="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1919" y="5152682"/>
            <a:ext cx="3888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Producción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estimada de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510 mil m³/año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Mayor parte consumida no mercado interno 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339757"/>
              </p:ext>
            </p:extLst>
          </p:nvPr>
        </p:nvGraphicFramePr>
        <p:xfrm>
          <a:off x="4384456" y="2965593"/>
          <a:ext cx="4652039" cy="218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Gráfico" r:id="rId6" imgW="5353098" imgH="1723930" progId="Excel.Chart.8">
                  <p:embed/>
                </p:oleObj>
              </mc:Choice>
              <mc:Fallback>
                <p:oleObj name="Gráfico" r:id="rId6" imgW="5353098" imgH="1723930" progId="Excel.Char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72"/>
                      <a:stretch>
                        <a:fillRect/>
                      </a:stretch>
                    </p:blipFill>
                    <p:spPr bwMode="auto">
                      <a:xfrm>
                        <a:off x="4384456" y="2965593"/>
                        <a:ext cx="4652039" cy="2185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/>
          <p:cNvSpPr/>
          <p:nvPr/>
        </p:nvSpPr>
        <p:spPr>
          <a:xfrm>
            <a:off x="5616496" y="2780928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CONTRACHAPADOS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040431" y="5150707"/>
            <a:ext cx="3888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Producción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estimada de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100 mil m³/año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Mayor parte consumida no mercado interno 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38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00808"/>
            <a:ext cx="86793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MERCADO Y COMERCIO</a:t>
            </a:r>
          </a:p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PRODUCCION Y CONSUMO APARENTE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75084" y="2708920"/>
            <a:ext cx="304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TABLEROS DE PARTÍCULAS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2327" y="6254044"/>
            <a:ext cx="8391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Consumo Aparente = Producción + Importación + stocks - Exportación (stocks considerados constantes).</a:t>
            </a:r>
            <a:b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S" sz="900" b="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 </a:t>
            </a:r>
            <a:r>
              <a:rPr lang="es-ES" sz="900" b="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FAO (2012), adaptado por STCP</a:t>
            </a:r>
            <a:endParaRPr lang="pt-BR" sz="900" b="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1919" y="5093307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Volúmenes importados 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616496" y="2708920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CARBÓN VEGETAL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040431" y="5091332"/>
            <a:ext cx="388843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Producción de 750 mil m³/año (2011)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Gran parte es exportada para la industria siderúrgica en  Minas </a:t>
            </a:r>
            <a:r>
              <a:rPr lang="es-ES" sz="1400" dirty="0">
                <a:solidFill>
                  <a:srgbClr val="2B4A76"/>
                </a:solidFill>
                <a:latin typeface="Calibri" pitchFamily="34" charset="0"/>
              </a:rPr>
              <a:t>Gerais </a:t>
            </a: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/Brasil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Objet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360402"/>
              </p:ext>
            </p:extLst>
          </p:nvPr>
        </p:nvGraphicFramePr>
        <p:xfrm>
          <a:off x="106430" y="3065142"/>
          <a:ext cx="4423243" cy="202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Gráfico" r:id="rId4" imgW="5353098" imgH="1723930" progId="Excel.Chart.8">
                  <p:embed/>
                </p:oleObj>
              </mc:Choice>
              <mc:Fallback>
                <p:oleObj name="Gráfico" r:id="rId4" imgW="5353098" imgH="1723930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72"/>
                      <a:stretch>
                        <a:fillRect/>
                      </a:stretch>
                    </p:blipFill>
                    <p:spPr bwMode="auto">
                      <a:xfrm>
                        <a:off x="106430" y="3065142"/>
                        <a:ext cx="4423243" cy="2020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" name="Objet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194575"/>
              </p:ext>
            </p:extLst>
          </p:nvPr>
        </p:nvGraphicFramePr>
        <p:xfrm>
          <a:off x="4644007" y="3155875"/>
          <a:ext cx="4392489" cy="192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Gráfico" r:id="rId6" imgW="5353098" imgH="1723930" progId="Excel.Chart.8">
                  <p:embed/>
                </p:oleObj>
              </mc:Choice>
              <mc:Fallback>
                <p:oleObj name="Gráfico" r:id="rId6" imgW="5353098" imgH="1723930" progId="Excel.Char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72"/>
                      <a:stretch>
                        <a:fillRect/>
                      </a:stretch>
                    </p:blipFill>
                    <p:spPr bwMode="auto">
                      <a:xfrm>
                        <a:off x="4644007" y="3155875"/>
                        <a:ext cx="4392489" cy="1929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19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700808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COMERCIO INTERNACIONAL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7200" y="2213569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EXPORTACIÓN DE PRODUCTOS FORESTALES – USD 1.000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2327" y="6254044"/>
            <a:ext cx="8391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/>
              <a:t>Fuente: </a:t>
            </a:r>
            <a:r>
              <a:rPr lang="es-ES" sz="900" b="0" dirty="0" err="1"/>
              <a:t>AliceWeb</a:t>
            </a:r>
            <a:r>
              <a:rPr lang="es-ES" sz="900" b="0" dirty="0"/>
              <a:t> Mercosur, adaptado por STCP (2012).</a:t>
            </a:r>
            <a:endParaRPr lang="pt-BR" sz="900" b="0" dirty="0"/>
          </a:p>
        </p:txBody>
      </p:sp>
      <p:sp>
        <p:nvSpPr>
          <p:cNvPr id="7" name="Retângulo 6"/>
          <p:cNvSpPr/>
          <p:nvPr/>
        </p:nvSpPr>
        <p:spPr>
          <a:xfrm>
            <a:off x="431917" y="5013176"/>
            <a:ext cx="82715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VALOR MÁXIMO DE LAS EXPORTACIONES  EN ESTE PERÍODO FUE EN  2008, TOTAL DE USD 113,2 MILLONES  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VALOR DE LAS EXPORTACIONES FUE BAJANDO HASTA LLEGAR  A LOS USD 92,4 MILLONES EN 2011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CARBÓN VEGETAL Y PISOS  REPRESENTARON 65% DE LAS EXPORTACIONES TOTALES EN 2011 </a:t>
            </a:r>
            <a:endParaRPr lang="es-ES" sz="1400" dirty="0" smtClean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40525" y="3693282"/>
            <a:ext cx="8283457" cy="30777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7800" lvl="3">
              <a:buClr>
                <a:schemeClr val="tx1"/>
              </a:buClr>
              <a:defRPr/>
            </a:pPr>
            <a:endParaRPr lang="es-ES" sz="1400" dirty="0" smtClean="0">
              <a:solidFill>
                <a:srgbClr val="2B4A76"/>
              </a:solidFill>
              <a:latin typeface="Calibri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17867"/>
              </p:ext>
            </p:extLst>
          </p:nvPr>
        </p:nvGraphicFramePr>
        <p:xfrm>
          <a:off x="152400" y="2790594"/>
          <a:ext cx="8229599" cy="1945386"/>
        </p:xfrm>
        <a:graphic>
          <a:graphicData uri="http://schemas.openxmlformats.org/drawingml/2006/table">
            <a:tbl>
              <a:tblPr firstRow="1" firstCol="1" bandRow="1"/>
              <a:tblGrid>
                <a:gridCol w="3471939"/>
                <a:gridCol w="951532"/>
                <a:gridCol w="951532"/>
                <a:gridCol w="951532"/>
                <a:gridCol w="951532"/>
                <a:gridCol w="951532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Producto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ASTILLAS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169,5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205,0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262,2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168,0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63,1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MADERA ASERRADA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21.234,1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22.025,6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20.045,5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16.911,3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16.852,7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LAMINADOS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615,0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752,6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661,1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646,2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559,9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PUERTAS Y VENTANAS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1.181,6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1.668,0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766,9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898,7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252,8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CARBÓN VEGETAL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23.162,4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40.082,8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37.858,0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36.207,5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37.149,9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PISOS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35.901,3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32.598,3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20.370,3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24.672,2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23.940,8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CONTRACHAPADO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15.052,5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11.666,2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9.160,4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13.346,2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10.063,1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BLOCK Y BLANK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1.099,2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1.641,4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1.773,0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2.387,5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1.371,9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MUEBLES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473,6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622,8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206,2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109,3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104,3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TOTAL GENERAL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100.896,2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113.270,7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93.112,6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97.356,9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kern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92.369,5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23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665183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COMERCIO INTERNACIONAL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7200" y="20378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PRINCIPALES DESTINOS DE LA EXPORTACIÓN DE PRODUCTOS FORESTALES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4827" y="6605135"/>
            <a:ext cx="35716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/>
              <a:t>Fuente: </a:t>
            </a:r>
            <a:r>
              <a:rPr lang="es-ES" sz="900" b="0" dirty="0" err="1"/>
              <a:t>AliceWeb</a:t>
            </a:r>
            <a:r>
              <a:rPr lang="es-ES" sz="900" b="0" dirty="0"/>
              <a:t> Mercosur, adaptado por STCP (2012).</a:t>
            </a:r>
            <a:endParaRPr lang="pt-BR" sz="900" b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389598"/>
              </p:ext>
            </p:extLst>
          </p:nvPr>
        </p:nvGraphicFramePr>
        <p:xfrm>
          <a:off x="1828200" y="2414752"/>
          <a:ext cx="28289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Gráfico" r:id="rId4" imgW="2828925" imgH="2124266" progId="MSGraph.Chart.8">
                  <p:embed/>
                </p:oleObj>
              </mc:Choice>
              <mc:Fallback>
                <p:oleObj name="Gráfico" r:id="rId4" imgW="2828925" imgH="2124266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200" y="2414752"/>
                        <a:ext cx="2828925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072912"/>
              </p:ext>
            </p:extLst>
          </p:nvPr>
        </p:nvGraphicFramePr>
        <p:xfrm>
          <a:off x="1834285" y="4563187"/>
          <a:ext cx="28289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Gráfico" r:id="rId6" imgW="2828925" imgH="2124266" progId="MSGraph.Chart.8">
                  <p:embed/>
                </p:oleObj>
              </mc:Choice>
              <mc:Fallback>
                <p:oleObj name="Gráfico" r:id="rId6" imgW="2828925" imgH="2124266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285" y="4563187"/>
                        <a:ext cx="2828925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89801"/>
              </p:ext>
            </p:extLst>
          </p:nvPr>
        </p:nvGraphicFramePr>
        <p:xfrm>
          <a:off x="5034763" y="4551312"/>
          <a:ext cx="287655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" name="Gráfico" r:id="rId8" imgW="2876502" imgH="2124266" progId="MSGraph.Chart.8">
                  <p:embed/>
                </p:oleObj>
              </mc:Choice>
              <mc:Fallback>
                <p:oleObj name="Gráfico" r:id="rId8" imgW="2876502" imgH="2124266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63" y="4551312"/>
                        <a:ext cx="287655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58206"/>
              </p:ext>
            </p:extLst>
          </p:nvPr>
        </p:nvGraphicFramePr>
        <p:xfrm>
          <a:off x="5040383" y="2412472"/>
          <a:ext cx="287655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Gráfico" r:id="rId10" imgW="2876502" imgH="2124266" progId="MSGraph.Chart.8">
                  <p:embed/>
                </p:oleObj>
              </mc:Choice>
              <mc:Fallback>
                <p:oleObj name="Gráfico" r:id="rId10" imgW="2876502" imgH="2124266" progId="MSGraph.Chart.8">
                  <p:embed/>
                  <p:pic>
                    <p:nvPicPr>
                      <p:cNvPr id="0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83" y="2412472"/>
                        <a:ext cx="287655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09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665183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COMERCIO INTERNACIONAL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7200" y="20378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PRINCIPALES DESTINOS DE LA EXPORTACIÓN DE PRODUCTOS FORESTALES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4827" y="6605135"/>
            <a:ext cx="35716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/>
              <a:t>Fuente: </a:t>
            </a:r>
            <a:r>
              <a:rPr lang="es-ES" sz="900" b="0" dirty="0" err="1"/>
              <a:t>AliceWeb</a:t>
            </a:r>
            <a:r>
              <a:rPr lang="es-ES" sz="900" b="0" dirty="0"/>
              <a:t> Mercosur, adaptado por STCP (2012).</a:t>
            </a:r>
            <a:endParaRPr lang="pt-BR" sz="900" b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92990"/>
              </p:ext>
            </p:extLst>
          </p:nvPr>
        </p:nvGraphicFramePr>
        <p:xfrm>
          <a:off x="1115616" y="2627311"/>
          <a:ext cx="28289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Gráfico" r:id="rId4" imgW="2828925" imgH="2124266" progId="MSGraph.Chart.8">
                  <p:embed/>
                </p:oleObj>
              </mc:Choice>
              <mc:Fallback>
                <p:oleObj name="Gráfico" r:id="rId4" imgW="2828925" imgH="2124266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27311"/>
                        <a:ext cx="2828925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69045"/>
              </p:ext>
            </p:extLst>
          </p:nvPr>
        </p:nvGraphicFramePr>
        <p:xfrm>
          <a:off x="4572000" y="2625037"/>
          <a:ext cx="287655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Gráfico" r:id="rId6" imgW="2876502" imgH="2124266" progId="MSGraph.Chart.8">
                  <p:embed/>
                </p:oleObj>
              </mc:Choice>
              <mc:Fallback>
                <p:oleObj name="Gráfico" r:id="rId6" imgW="2876502" imgH="2124266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25037"/>
                        <a:ext cx="287655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05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665183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COMERCIO INTERNACIONAL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7200" y="20378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PRINCIPALES PRODUCTOS FORESTALES IMPORTADOS – USD 1.000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4827" y="6381328"/>
            <a:ext cx="35716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/>
              <a:t>Fuente: </a:t>
            </a:r>
            <a:r>
              <a:rPr lang="es-ES" sz="900" b="0" dirty="0" err="1"/>
              <a:t>AliceWeb</a:t>
            </a:r>
            <a:r>
              <a:rPr lang="es-ES" sz="900" b="0" dirty="0"/>
              <a:t> Mercosur, adaptado por STCP (2012).</a:t>
            </a:r>
            <a:endParaRPr lang="pt-BR" sz="900" b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18809"/>
              </p:ext>
            </p:extLst>
          </p:nvPr>
        </p:nvGraphicFramePr>
        <p:xfrm>
          <a:off x="457201" y="2714276"/>
          <a:ext cx="8229598" cy="2297811"/>
        </p:xfrm>
        <a:graphic>
          <a:graphicData uri="http://schemas.openxmlformats.org/drawingml/2006/table">
            <a:tbl>
              <a:tblPr firstRow="1" firstCol="1" bandRow="1"/>
              <a:tblGrid>
                <a:gridCol w="2314599"/>
                <a:gridCol w="1296144"/>
                <a:gridCol w="1224136"/>
                <a:gridCol w="1152128"/>
                <a:gridCol w="1008112"/>
                <a:gridCol w="1234479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Producto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i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ASTILLAS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14,0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25,5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17,7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27,3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19,4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MADERA ASERRADA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2,5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66,3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33,4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498,6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100,8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LAMINADOS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145,1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6,7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42,1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108,9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84,5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AGLOMERADO / TABLEROS DE PART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574,3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2.141,0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1.580,7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2.546,3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3.792,2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MDF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570,7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1.006,3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1.056,7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2.124,0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3.367,5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PUERTAS Y VENTANAS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59,0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103,1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76,3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250,8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495,1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CARBÓN VEGETAL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0,0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7,5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0,6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13,1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PISOS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20,4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114,4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205,3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356,5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329,9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CONTRACHAPADO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57,8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103,4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148,3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287,9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597,2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BLOCK Y BLANK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42,7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48,7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88,9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73,1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210,0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MOLDURAS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20,3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49,4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48,7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238,6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51,4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MUEBLES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253,4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571,8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458,6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565,5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790,7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TOTAL GENERAL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3.770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6.244,6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5.773,2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>
                          <a:effectLst/>
                          <a:latin typeface="Arial"/>
                          <a:ea typeface="Times New Roman"/>
                          <a:cs typeface="Arial"/>
                        </a:rPr>
                        <a:t>9.088,1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kern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11.862,8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tângulo 23"/>
          <p:cNvSpPr/>
          <p:nvPr/>
        </p:nvSpPr>
        <p:spPr>
          <a:xfrm>
            <a:off x="411694" y="3407524"/>
            <a:ext cx="8283457" cy="30777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7800" lvl="3">
              <a:buClr>
                <a:schemeClr val="tx1"/>
              </a:buClr>
              <a:defRPr/>
            </a:pPr>
            <a:endParaRPr lang="es-ES" sz="1400" dirty="0" smtClean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31917" y="5282624"/>
            <a:ext cx="78844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VALOR DE LAS IMPORTACIONES HA IDO EN AUMENTO A CADA AÑO, TOTAL DE USD 11,9 MILLONES  EN 2011.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TABLEROS DE PARTÍCULAS Y MDF REPRESENTARON  70% DE LAS IMPORTACIONES TOTALES EN 2011 </a:t>
            </a:r>
            <a:endParaRPr lang="es-ES" sz="1400" dirty="0" smtClean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08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665183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COMERCIO INTERNACIONAL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9983" y="2037856"/>
            <a:ext cx="877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EVOLUCIÓN DE LAS EXPORTACIONES E IMPORTACIONES DE PRODUCTOS FORESTALES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Objet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989132"/>
              </p:ext>
            </p:extLst>
          </p:nvPr>
        </p:nvGraphicFramePr>
        <p:xfrm>
          <a:off x="137279" y="2924944"/>
          <a:ext cx="4290705" cy="206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Gráfico" r:id="rId4" imgW="5467540" imgH="1705070" progId="Excel.Chart.8">
                  <p:embed/>
                </p:oleObj>
              </mc:Choice>
              <mc:Fallback>
                <p:oleObj name="Gráfico" r:id="rId4" imgW="5467540" imgH="170507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72"/>
                      <a:stretch>
                        <a:fillRect/>
                      </a:stretch>
                    </p:blipFill>
                    <p:spPr bwMode="auto">
                      <a:xfrm>
                        <a:off x="137279" y="2924944"/>
                        <a:ext cx="4290705" cy="2064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875084" y="2483604"/>
            <a:ext cx="304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MADERA ASERRADA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31919" y="5133092"/>
            <a:ext cx="3888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EXPORTACIONES EN DECLINO   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IMPORTACIONES INSIGNIFICANTE 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627612" y="2492896"/>
            <a:ext cx="2256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LAMINADOS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577235" y="5129316"/>
            <a:ext cx="438725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LA TENDENCIA DE LAS EXPORTACIONES ESTÁN EN DECLINO   </a:t>
            </a:r>
          </a:p>
          <a:p>
            <a:pPr marL="355600" lvl="3" indent="-177800"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3" name="Rectangle 99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50946"/>
              </p:ext>
            </p:extLst>
          </p:nvPr>
        </p:nvGraphicFramePr>
        <p:xfrm>
          <a:off x="4427984" y="2989586"/>
          <a:ext cx="4716016" cy="199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Gráfico" r:id="rId6" imgW="5505260" imgH="1723930" progId="Excel.Chart.8">
                  <p:embed/>
                </p:oleObj>
              </mc:Choice>
              <mc:Fallback>
                <p:oleObj name="Gráfico" r:id="rId6" imgW="5505260" imgH="1723930" progId="Excel.Chart.8">
                  <p:embed/>
                  <p:pic>
                    <p:nvPicPr>
                      <p:cNvPr id="0" name="Object 9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72"/>
                      <a:stretch>
                        <a:fillRect/>
                      </a:stretch>
                    </p:blipFill>
                    <p:spPr bwMode="auto">
                      <a:xfrm>
                        <a:off x="4427984" y="2989586"/>
                        <a:ext cx="4716016" cy="1995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0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622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2"/>
          <p:cNvSpPr txBox="1">
            <a:spLocks noChangeArrowheads="1"/>
          </p:cNvSpPr>
          <p:nvPr/>
        </p:nvSpPr>
        <p:spPr bwMode="auto">
          <a:xfrm>
            <a:off x="5127625" y="6428184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Asunción, Paraguay | Octubre 2012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1588" y="4516536"/>
            <a:ext cx="9144000" cy="9286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14340" name="Rectangle 15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42925" y="3164496"/>
            <a:ext cx="8178800" cy="1296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ELABORACIÓN DEL PLAN ESTRATÉGICO PARA MEJORAR LA COMPETITIVIDAD FORESTO-INDUSTRIAL DEL PARAGUAY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PRODUCTO - 2  DIAGNÓSTICO INICIAL</a:t>
            </a:r>
            <a:endParaRPr lang="es-E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Triângulo isósceles 8"/>
          <p:cNvSpPr/>
          <p:nvPr/>
        </p:nvSpPr>
        <p:spPr bwMode="auto">
          <a:xfrm>
            <a:off x="88900" y="4475163"/>
            <a:ext cx="500063" cy="28575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pic>
        <p:nvPicPr>
          <p:cNvPr id="2055" name="Picture 1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0071"/>
          <a:stretch>
            <a:fillRect/>
          </a:stretch>
        </p:blipFill>
        <p:spPr bwMode="auto">
          <a:xfrm>
            <a:off x="7011988" y="660400"/>
            <a:ext cx="16192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8829675" y="6351588"/>
            <a:ext cx="288925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 b="0"/>
          </a:p>
        </p:txBody>
      </p:sp>
      <p:pic>
        <p:nvPicPr>
          <p:cNvPr id="2057" name="Picture 12" descr="s10_schnittholz_neu_b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906588"/>
            <a:ext cx="16192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florestal2copia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660400"/>
            <a:ext cx="16192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Imagem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667375"/>
            <a:ext cx="20367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Imagem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909763"/>
            <a:ext cx="1619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m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5461" r="17969" b="56917"/>
          <a:stretch>
            <a:fillRect/>
          </a:stretch>
        </p:blipFill>
        <p:spPr bwMode="auto">
          <a:xfrm>
            <a:off x="660400" y="5786438"/>
            <a:ext cx="112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2"/>
          <p:cNvSpPr txBox="1">
            <a:spLocks noChangeArrowheads="1"/>
          </p:cNvSpPr>
          <p:nvPr/>
        </p:nvSpPr>
        <p:spPr bwMode="auto">
          <a:xfrm>
            <a:off x="4788025" y="5480050"/>
            <a:ext cx="4357564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IVAN TOMASELLI- Consultor Internacional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VÍCTOR VIDAL- Consultor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acional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53"/>
          <p:cNvSpPr txBox="1">
            <a:spLocks noChangeArrowheads="1"/>
          </p:cNvSpPr>
          <p:nvPr/>
        </p:nvSpPr>
        <p:spPr bwMode="auto">
          <a:xfrm>
            <a:off x="35219" y="1488082"/>
            <a:ext cx="5280062" cy="13436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APOYO AL DESARROLLO FORESTAL SOSTENIBLE DEL  PARAGUAY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PROYECTO TCP/PAR/3304</a:t>
            </a:r>
            <a:endParaRPr lang="es-E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665183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COMERCIO INTERNACIONAL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9983" y="2037856"/>
            <a:ext cx="877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EVOLUCIÓN DE LAS EXPORTACIONES E IMPORTACIONES DE PRODUCTOS FORESTALES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875084" y="2564904"/>
            <a:ext cx="304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CONTRACHAPADOS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580112" y="2565662"/>
            <a:ext cx="2256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CARBÓN VEGETAL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339598"/>
              </p:ext>
            </p:extLst>
          </p:nvPr>
        </p:nvGraphicFramePr>
        <p:xfrm>
          <a:off x="216023" y="3043755"/>
          <a:ext cx="4313649" cy="201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Gráfico" r:id="rId4" imgW="5505260" imgH="1723930" progId="Excel.Chart.8">
                  <p:embed/>
                </p:oleObj>
              </mc:Choice>
              <mc:Fallback>
                <p:oleObj name="Gráfico" r:id="rId4" imgW="5505260" imgH="172393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72"/>
                      <a:stretch>
                        <a:fillRect/>
                      </a:stretch>
                    </p:blipFill>
                    <p:spPr bwMode="auto">
                      <a:xfrm>
                        <a:off x="216023" y="3043755"/>
                        <a:ext cx="4313649" cy="2013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9" name="Objet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329726"/>
              </p:ext>
            </p:extLst>
          </p:nvPr>
        </p:nvGraphicFramePr>
        <p:xfrm>
          <a:off x="4355977" y="3068960"/>
          <a:ext cx="4608512" cy="19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Gráfico" r:id="rId6" imgW="5505260" imgH="1723930" progId="Excel.Chart.8">
                  <p:embed/>
                </p:oleObj>
              </mc:Choice>
              <mc:Fallback>
                <p:oleObj name="Gráfico" r:id="rId6" imgW="5505260" imgH="1723930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72"/>
                      <a:stretch>
                        <a:fillRect/>
                      </a:stretch>
                    </p:blipFill>
                    <p:spPr bwMode="auto">
                      <a:xfrm>
                        <a:off x="4355977" y="3068960"/>
                        <a:ext cx="4608512" cy="1988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431919" y="5061664"/>
            <a:ext cx="388843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LAS EXPORTACIONES HAN SUFRIDO UNA REDUCCIÓN DE 9% ANUAL EN EL PERIODO ANALIZADO.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 IMPORTACIONES INSIGNIFICANTE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577235" y="5057308"/>
            <a:ext cx="43872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EXPORTACIONES AUMENTARON DE US$ 23,1 MILLONES 2007 A US$ 37,1 MILLONES EN 2011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IMPORTACIONES INSIGNIFICANTES    </a:t>
            </a:r>
          </a:p>
          <a:p>
            <a:pPr marL="355600" lvl="3" indent="-177800"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0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665183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COMERCIO INTERNACIONAL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9983" y="2037856"/>
            <a:ext cx="877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EVOLUCIÓN DE LAS EXPORTACIONES E IMPORTACIONES DE PRODUCTOS FORESTALES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935045" y="2564904"/>
            <a:ext cx="1501051" cy="37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ASTILLAS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1268606" y="5349696"/>
            <a:ext cx="5823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LAS EXPORTACIONES HAN SUFRIDO REDUCCIÓN,  A PARTIR DEL 2009 DONDE LLEGÓ A US$ 262 MIL  HASTA BAJAR A US$ 63 MIL EN 2011.</a:t>
            </a:r>
            <a:endParaRPr lang="es-ES" sz="1400" dirty="0" smtClean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4" name="Objet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043886"/>
              </p:ext>
            </p:extLst>
          </p:nvPr>
        </p:nvGraphicFramePr>
        <p:xfrm>
          <a:off x="1475657" y="3028096"/>
          <a:ext cx="6552728" cy="220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Gráfico" r:id="rId4" imgW="5467540" imgH="1705070" progId="Excel.Chart.8">
                  <p:embed/>
                </p:oleObj>
              </mc:Choice>
              <mc:Fallback>
                <p:oleObj name="Gráfico" r:id="rId4" imgW="5467540" imgH="170507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72"/>
                      <a:stretch>
                        <a:fillRect/>
                      </a:stretch>
                    </p:blipFill>
                    <p:spPr bwMode="auto">
                      <a:xfrm>
                        <a:off x="1475657" y="3028096"/>
                        <a:ext cx="6552728" cy="2201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648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9983" y="1665183"/>
            <a:ext cx="86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COMERCIO INTERNACIONAL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9983" y="2037856"/>
            <a:ext cx="877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spcBef>
                <a:spcPts val="1800"/>
              </a:spcBef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EVOLUCIÓN DE LAS EXPORTACIONES E IMPORTACIONES DE PRODUCTOS FORESTALES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197826"/>
              </p:ext>
            </p:extLst>
          </p:nvPr>
        </p:nvGraphicFramePr>
        <p:xfrm>
          <a:off x="914399" y="2333626"/>
          <a:ext cx="7474025" cy="4335734"/>
        </p:xfrm>
        <a:graphic>
          <a:graphicData uri="http://schemas.openxmlformats.org/drawingml/2006/table">
            <a:tbl>
              <a:tblPr firstRow="1" firstCol="1" bandRow="1"/>
              <a:tblGrid>
                <a:gridCol w="3005739"/>
                <a:gridCol w="96127"/>
                <a:gridCol w="96127"/>
                <a:gridCol w="2187800"/>
                <a:gridCol w="96127"/>
                <a:gridCol w="1992105"/>
              </a:tblGrid>
              <a:tr h="4397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PRODUCTO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CRECIMIENTO MEDIO ANUAL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(% A.A.)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PERÍODO DE ANÁLISIS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EXPORTACIÓN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12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CARBÓN VEGETAL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12,5%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2007-2011 (5 AÑOS)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ASTILLAS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-21,9%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CONTRACHAPADO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-9,6%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LAMINADOS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-2,3%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PUERTAS Y VENTANAS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-32,0%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PISOS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-9,6%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BLOCK Y BLANK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5,7%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MUEBLES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-31,5%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MADERA ASERRADA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-5,6%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IMPORTACIÓN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12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ASTILLAS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8,5%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2007-2011 (5 AÑOS)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MADERA ASERRADA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150,7%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LAMINADOS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-12,7%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AGLOMERADO / TABLEROS DE PARTÍCULAS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60,3%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MDF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55,9%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PUERTAS Y VENTANAS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70,2%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PISOS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100,5%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CONTRACHAPADO 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79,3%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BLOCK Y BLANK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48,9%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MOLDURAS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26,1%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7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MUEBLES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32,9%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tângulo 28"/>
          <p:cNvSpPr/>
          <p:nvPr/>
        </p:nvSpPr>
        <p:spPr>
          <a:xfrm>
            <a:off x="432048" y="665455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b="0" dirty="0"/>
              <a:t>Fuente: </a:t>
            </a:r>
            <a:r>
              <a:rPr lang="es-ES" sz="900" b="0" dirty="0" err="1"/>
              <a:t>AliceWeb</a:t>
            </a:r>
            <a:r>
              <a:rPr lang="es-ES" sz="900" b="0" dirty="0"/>
              <a:t> Mercosur; adaptado por STCP (2012)</a:t>
            </a:r>
            <a:endParaRPr lang="pt-BR" sz="900" b="0" dirty="0"/>
          </a:p>
        </p:txBody>
      </p:sp>
    </p:spTree>
    <p:extLst>
      <p:ext uri="{BB962C8B-B14F-4D97-AF65-F5344CB8AC3E}">
        <p14:creationId xmlns:p14="http://schemas.microsoft.com/office/powerpoint/2010/main" val="193250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Industria Forestal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291947" y="652534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b="0" dirty="0"/>
              <a:t>Fuente: </a:t>
            </a:r>
            <a:r>
              <a:rPr lang="es-ES" sz="900" b="0" dirty="0" err="1"/>
              <a:t>AliceWeb</a:t>
            </a:r>
            <a:r>
              <a:rPr lang="es-ES" sz="900" b="0" dirty="0"/>
              <a:t> Mercosur; adaptado por STCP (2012)</a:t>
            </a:r>
            <a:endParaRPr lang="pt-BR" sz="900" b="0" dirty="0"/>
          </a:p>
        </p:txBody>
      </p:sp>
      <p:sp>
        <p:nvSpPr>
          <p:cNvPr id="32" name="Retângulo 31"/>
          <p:cNvSpPr/>
          <p:nvPr/>
        </p:nvSpPr>
        <p:spPr>
          <a:xfrm>
            <a:off x="638446" y="1842204"/>
            <a:ext cx="861407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COMERCIO INTERNACIONAL</a:t>
            </a:r>
          </a:p>
          <a:p>
            <a:pPr lvl="0"/>
            <a:endParaRPr lang="es-ES_tradnl" sz="20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lvl="0"/>
            <a:r>
              <a:rPr lang="es-ES_tradnl" sz="2000" dirty="0" smtClean="0">
                <a:solidFill>
                  <a:srgbClr val="2B4A76"/>
                </a:solidFill>
                <a:latin typeface="Calibri" pitchFamily="34" charset="0"/>
              </a:rPr>
              <a:t>MACRO TENDENCIAS DEL COMERCIO INTERNACIONAL DE PRODUCTOS FORESTALES:</a:t>
            </a:r>
            <a:endParaRPr lang="pt-BR" sz="20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360000" lvl="2" indent="-180975"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Carbón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Vegetal con mayor incremento en las exportaciones 12,5% en el periodo 2007-2011</a:t>
            </a:r>
          </a:p>
          <a:p>
            <a:pPr marL="360000" lvl="2" indent="-180975"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Mejoría de los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demás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productos r</a:t>
            </a:r>
            <a:r>
              <a:rPr lang="es-ES_tradnl" sz="1800" dirty="0">
                <a:solidFill>
                  <a:srgbClr val="2B4A76"/>
                </a:solidFill>
                <a:latin typeface="Calibri" pitchFamily="34" charset="0"/>
              </a:rPr>
              <a:t>educirán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las </a:t>
            </a:r>
            <a:r>
              <a:rPr lang="es-ES_tradnl" sz="1800" dirty="0">
                <a:solidFill>
                  <a:srgbClr val="2B4A76"/>
                </a:solidFill>
                <a:latin typeface="Calibri" pitchFamily="34" charset="0"/>
              </a:rPr>
              <a:t>exportaciones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en forma significativa</a:t>
            </a:r>
          </a:p>
          <a:p>
            <a:pPr marL="360000" lvl="2" indent="-180975"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Las importaciones de productos forestales presentan una senda de crecimiento elevado en el período analizado (2007-2011)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dirty="0" smtClean="0">
                <a:solidFill>
                  <a:srgbClr val="2B4A76"/>
                </a:solidFill>
                <a:latin typeface="Calibri" pitchFamily="34" charset="0"/>
              </a:rPr>
              <a:t>Madera Aserrada – 150% 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dirty="0" smtClean="0">
                <a:solidFill>
                  <a:srgbClr val="2B4A76"/>
                </a:solidFill>
                <a:latin typeface="Calibri" pitchFamily="34" charset="0"/>
              </a:rPr>
              <a:t>Pisos – 100%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dirty="0" smtClean="0">
                <a:solidFill>
                  <a:srgbClr val="2B4A76"/>
                </a:solidFill>
                <a:latin typeface="Calibri" pitchFamily="34" charset="0"/>
              </a:rPr>
              <a:t>Contrachapados – 79%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dirty="0" smtClean="0">
                <a:solidFill>
                  <a:srgbClr val="2B4A76"/>
                </a:solidFill>
                <a:latin typeface="Calibri" pitchFamily="34" charset="0"/>
              </a:rPr>
              <a:t>Puertas y Ventanas – 70%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dirty="0" smtClean="0">
                <a:solidFill>
                  <a:srgbClr val="2B4A76"/>
                </a:solidFill>
                <a:latin typeface="Calibri" pitchFamily="34" charset="0"/>
              </a:rPr>
              <a:t>Tableros de partículas – 60%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4355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Infraestructura y Logística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314" name="Picture 2" descr="export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6" y="2060848"/>
            <a:ext cx="6799407" cy="454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tângulo 28"/>
          <p:cNvSpPr/>
          <p:nvPr/>
        </p:nvSpPr>
        <p:spPr>
          <a:xfrm>
            <a:off x="-52693" y="1666699"/>
            <a:ext cx="3112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1" indent="-3175" algn="ctr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Corredores  Logísticos Alternativos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33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Infraestructura y Logística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264963" y="1844824"/>
            <a:ext cx="861407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INFRAESTRUCTURA  VIAL</a:t>
            </a:r>
          </a:p>
          <a:p>
            <a:pPr marL="360000" lvl="2" indent="-180975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Red de carreteras bien conservadas con conexión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buena a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Brasil y Argentina</a:t>
            </a:r>
          </a:p>
          <a:p>
            <a:pPr marL="360000" lvl="2" indent="-180975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Principales problemas: 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Excesivos requisitos de documentación / Trámites engorrosos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Leyes y reglamentaciones no unificadas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400" dirty="0" smtClean="0">
                <a:solidFill>
                  <a:srgbClr val="2B4A76"/>
                </a:solidFill>
                <a:latin typeface="Calibri" pitchFamily="34" charset="0"/>
              </a:rPr>
              <a:t>Falta de cooperación de autoridades de las aduanas fronterizas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_tradnl" sz="1800" dirty="0">
                <a:solidFill>
                  <a:srgbClr val="2B4A76"/>
                </a:solidFill>
                <a:latin typeface="Calibri" pitchFamily="34" charset="0"/>
              </a:rPr>
              <a:t>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Resultado</a:t>
            </a:r>
            <a:r>
              <a:rPr lang="pt-BR" sz="1800" dirty="0" smtClean="0">
                <a:solidFill>
                  <a:srgbClr val="2B4A76"/>
                </a:solidFill>
                <a:latin typeface="Calibri" pitchFamily="34" charset="0"/>
              </a:rPr>
              <a:t>: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costos al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transporte mas elevados,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hasta un 20% de valor FOB de productos comercializados</a:t>
            </a: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s-ES_tradnl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355600" lvl="3" indent="-1778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Asociación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Gremial de Empresarios de Transportes del Paraguay (ARGETRAPAR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):</a:t>
            </a:r>
          </a:p>
          <a:p>
            <a:pPr marL="635000" lvl="4">
              <a:spcAft>
                <a:spcPts val="600"/>
              </a:spcAft>
              <a:buClr>
                <a:schemeClr val="tx1"/>
              </a:buClr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-L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os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sobrecostos identificados se distribuyen de la siguiente manera: Pre-embarque 21%, Transporte terrestre 26%, Puerto 17%, Aduana 15%, Transporte por agua 17% y Cobranza 3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%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501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Infraestructura y Logística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264963" y="1958057"/>
            <a:ext cx="86140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800"/>
              </a:spcBef>
              <a:buClr>
                <a:schemeClr val="tx1"/>
              </a:buClr>
              <a:buSzPct val="14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INFRAESTRUCTURA FLUVIAL</a:t>
            </a:r>
          </a:p>
          <a:p>
            <a:pPr marL="360000" lvl="2" indent="-180975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O transporte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fluvial: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realizado por medio de barcazas a través del río Paraguay (t</a:t>
            </a:r>
            <a:r>
              <a:rPr lang="es-ES" sz="1800" dirty="0" err="1" smtClean="0">
                <a:solidFill>
                  <a:srgbClr val="2B4A76"/>
                </a:solidFill>
                <a:latin typeface="Calibri" pitchFamily="34" charset="0"/>
              </a:rPr>
              <a:t>ransportan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 el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80% del comercio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internacional)</a:t>
            </a:r>
          </a:p>
          <a:p>
            <a:pPr marL="360000" lvl="2" indent="-180975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Acceso a: Puerto de Buenos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Aires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(Argentina), Puerto de Montevideo y Nueva Palmira (Uruguay) - mas de 3.000 km de </a:t>
            </a:r>
            <a:r>
              <a:rPr lang="es-ES" sz="1800" dirty="0" err="1" smtClean="0">
                <a:solidFill>
                  <a:srgbClr val="2B4A76"/>
                </a:solidFill>
                <a:latin typeface="Calibri" pitchFamily="34" charset="0"/>
              </a:rPr>
              <a:t>hidrovías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 (2-3 días de navegación)</a:t>
            </a:r>
          </a:p>
          <a:p>
            <a:pPr marL="360000" lvl="2" indent="-180975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Acceso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preferencial: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Puerto de Paranaguá en Brasil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(a 700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km de Cuidad del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Este) 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vía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carretera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o por transporte intermodal (carretera y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ferrocarril)</a:t>
            </a:r>
          </a:p>
          <a:p>
            <a:pPr marL="360000" lvl="2" indent="-180975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Actualmente en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etapa de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gestación: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“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Proyecto de Alianza Público-Privada ANNP- </a:t>
            </a:r>
            <a:r>
              <a:rPr lang="es-ES" sz="1800" dirty="0" err="1">
                <a:solidFill>
                  <a:srgbClr val="2B4A76"/>
                </a:solidFill>
                <a:latin typeface="Calibri" pitchFamily="34" charset="0"/>
              </a:rPr>
              <a:t>Ecofluvial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”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 - Programa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de mantenimiento y mejoramiento de las vías navegables del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Paraguay (río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 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Paraguay)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0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043608" y="1057275"/>
            <a:ext cx="782575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000" dirty="0">
                <a:solidFill>
                  <a:schemeClr val="bg1"/>
                </a:solidFill>
                <a:latin typeface="Calibri" pitchFamily="34" charset="0"/>
              </a:rPr>
              <a:t> Infraestructura y Logística </a:t>
            </a:r>
          </a:p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99464" y="1792289"/>
            <a:ext cx="86140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180975"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OTROS ASPECTOS DE LOGÍSTICA</a:t>
            </a:r>
          </a:p>
          <a:p>
            <a:pPr marL="360000" lvl="2" indent="-180975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Acceso al Océano Atlántico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endParaRPr lang="es-ES_tradnl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Principal vía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de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exportación – Rio Paraguay</a:t>
            </a:r>
          </a:p>
          <a:p>
            <a:pPr marL="808038" lvl="3" indent="-180975">
              <a:spcAft>
                <a:spcPts val="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Accesos al puerto de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Buenos Aires (Argentina), Montevideo y Nueva Palmira (Uruguay),  Paranaguá y Santos (Brasil)</a:t>
            </a:r>
          </a:p>
          <a:p>
            <a:pPr marL="808038" lvl="3" indent="-180975">
              <a:spcAft>
                <a:spcPts val="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El país cuenta con 800 barcazas (1500 ton de capacidad cada una)</a:t>
            </a:r>
          </a:p>
          <a:p>
            <a:pPr marL="808038" lvl="3" indent="-180975">
              <a:spcAft>
                <a:spcPts val="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Existen un total de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37 puertos</a:t>
            </a: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, y 7 son los principales (</a:t>
            </a:r>
            <a:r>
              <a:rPr lang="es-ES" sz="1800" b="0" dirty="0" err="1">
                <a:solidFill>
                  <a:srgbClr val="2B4A76"/>
                </a:solidFill>
                <a:latin typeface="Calibri" pitchFamily="34" charset="0"/>
              </a:rPr>
              <a:t>Villeta</a:t>
            </a: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, Asunción, Antequera, Concepción, Casado, </a:t>
            </a:r>
            <a:r>
              <a:rPr lang="es-ES" sz="1800" b="0" dirty="0" err="1">
                <a:solidFill>
                  <a:srgbClr val="2B4A76"/>
                </a:solidFill>
                <a:latin typeface="Calibri" pitchFamily="34" charset="0"/>
              </a:rPr>
              <a:t>Vallemí</a:t>
            </a: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 y Olimpo) </a:t>
            </a:r>
          </a:p>
          <a:p>
            <a:pPr marL="808038" lvl="3" indent="-180975">
              <a:spcAft>
                <a:spcPts val="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Zonas Francas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en el  Puerto </a:t>
            </a: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de Buenos Aires (Argentina),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Puertos de Montevideo </a:t>
            </a: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y Nueva Palmira (Uruguay), 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y Puertos de Paranaguá </a:t>
            </a: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y Santos (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Brasil)</a:t>
            </a:r>
            <a:endParaRPr lang="es-ES" sz="1800" b="0" dirty="0">
              <a:solidFill>
                <a:srgbClr val="2B4A76"/>
              </a:solidFill>
              <a:latin typeface="Calibri" pitchFamily="34" charset="0"/>
            </a:endParaRPr>
          </a:p>
          <a:p>
            <a:pPr marL="360000" lvl="2" indent="-180975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Acceso </a:t>
            </a:r>
            <a:r>
              <a:rPr lang="es-ES" sz="2400" dirty="0">
                <a:solidFill>
                  <a:srgbClr val="2B4A76"/>
                </a:solidFill>
                <a:latin typeface="Calibri" pitchFamily="34" charset="0"/>
              </a:rPr>
              <a:t>al Océano 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Pacifico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endParaRPr lang="es-ES_tradnl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Principal vía de exportación – Rio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Paraguay</a:t>
            </a:r>
          </a:p>
          <a:p>
            <a:pPr marL="808038" lvl="3" indent="-180975">
              <a:spcAft>
                <a:spcPts val="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Mejor </a:t>
            </a: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acceso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a </a:t>
            </a: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través del río Paraguay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- sur </a:t>
            </a:r>
            <a:r>
              <a:rPr lang="es-ES" sz="1800" b="0" dirty="0">
                <a:solidFill>
                  <a:srgbClr val="2B4A76"/>
                </a:solidFill>
                <a:latin typeface="Calibri" pitchFamily="34" charset="0"/>
              </a:rPr>
              <a:t>hasta Corrientes en Argentina, y desde allí, por ferrocarril hasta el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Puerto de Mejillones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(Chile) </a:t>
            </a:r>
          </a:p>
          <a:p>
            <a:pPr marL="808038" lvl="3" indent="-180975">
              <a:spcAft>
                <a:spcPts val="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Acuerdo de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Zona Franca </a:t>
            </a:r>
            <a:r>
              <a:rPr lang="es-ES" sz="1800" b="0" dirty="0" smtClean="0">
                <a:solidFill>
                  <a:srgbClr val="2B4A76"/>
                </a:solidFill>
                <a:latin typeface="Calibri" pitchFamily="34" charset="0"/>
              </a:rPr>
              <a:t>en el Puerto de Mejillones (Chile) </a:t>
            </a:r>
          </a:p>
        </p:txBody>
      </p:sp>
    </p:spTree>
    <p:extLst>
      <p:ext uri="{BB962C8B-B14F-4D97-AF65-F5344CB8AC3E}">
        <p14:creationId xmlns:p14="http://schemas.microsoft.com/office/powerpoint/2010/main" val="1332970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Inversiones, Incentivos y Financiamiento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264963" y="1916832"/>
            <a:ext cx="861407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INVERSIONES EN EL SECTOR FORESTAL </a:t>
            </a:r>
          </a:p>
          <a:p>
            <a:pPr marL="360000" lvl="2" indent="-180975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Aspectos Legales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endParaRPr lang="es-ES_tradnl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Constitución Nacional – igualdad de derechos 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Acuerdos y convenios  internacionales firmados con 28 países  - protección reciproca de inversiones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Tratados bilaterales </a:t>
            </a:r>
          </a:p>
          <a:p>
            <a:pPr marL="360000" lvl="2" indent="-180975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Inversiones Nacionales Directas - IND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endParaRPr lang="es-ES_tradnl" sz="18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La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gran mayoría de las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IND está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vinculada a operaciones industriales. </a:t>
            </a:r>
            <a:endParaRPr lang="es-ES" sz="18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Las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inversiones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en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plantaciones forestales y en manejo de bosques naturales son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restrictas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Clima favorable a apoyar la expansión de la exportación en commodities agrícolas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Paraguay es el sexto mayor productor de soja en el mundo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0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Inversiones, Incentivos y Financiamiento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82088" y="1857375"/>
            <a:ext cx="8854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INVERSIONES EN EL SECTOR FORESTAL </a:t>
            </a: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– PLANTACIONES</a:t>
            </a:r>
            <a:endParaRPr lang="es-ES" sz="28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  <p:pic>
        <p:nvPicPr>
          <p:cNvPr id="13314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30409"/>
            <a:ext cx="6572903" cy="268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04800" y="6551766"/>
            <a:ext cx="65833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0" dirty="0"/>
              <a:t>Fuente: </a:t>
            </a:r>
            <a:r>
              <a:rPr lang="es-ES" sz="1100" b="0" dirty="0" err="1"/>
              <a:t>World</a:t>
            </a:r>
            <a:r>
              <a:rPr lang="es-ES" sz="1100" b="0" dirty="0"/>
              <a:t> Bank Data, </a:t>
            </a:r>
            <a:r>
              <a:rPr lang="es-ES" sz="1100" b="0" dirty="0" err="1"/>
              <a:t>World</a:t>
            </a:r>
            <a:r>
              <a:rPr lang="es-ES" sz="1100" b="0" dirty="0"/>
              <a:t> </a:t>
            </a:r>
            <a:r>
              <a:rPr lang="es-ES" sz="1100" b="0" dirty="0" err="1"/>
              <a:t>Development</a:t>
            </a:r>
            <a:r>
              <a:rPr lang="es-ES" sz="1100" b="0" dirty="0"/>
              <a:t> </a:t>
            </a:r>
            <a:r>
              <a:rPr lang="es-ES" sz="1100" b="0" dirty="0" err="1"/>
              <a:t>Indicators</a:t>
            </a:r>
            <a:r>
              <a:rPr lang="es-ES" sz="1100" b="0" dirty="0"/>
              <a:t> (2012); adaptado por STCP</a:t>
            </a:r>
            <a:endParaRPr lang="pt-BR" sz="1100" b="0" dirty="0"/>
          </a:p>
        </p:txBody>
      </p:sp>
      <p:sp>
        <p:nvSpPr>
          <p:cNvPr id="6" name="Retângulo 5"/>
          <p:cNvSpPr/>
          <p:nvPr/>
        </p:nvSpPr>
        <p:spPr>
          <a:xfrm>
            <a:off x="808856" y="5027111"/>
            <a:ext cx="86596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C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recimiento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de las plantaciones forestales en el periodo 1990- 2010.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Inversión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anual aumentó de US$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16.3 a </a:t>
            </a: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US$ 34 millones (silvicultura, cosecha y transporte)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1800" dirty="0">
                <a:solidFill>
                  <a:srgbClr val="2B4A76"/>
                </a:solidFill>
                <a:latin typeface="Calibri" pitchFamily="34" charset="0"/>
              </a:rPr>
              <a:t>Inversiones en áreas plantadas se ha reducido entre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2000-2010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7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3707904" y="1969918"/>
            <a:ext cx="5436097" cy="42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AutoNum type="arabicPeriod"/>
            </a:pP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Objetivo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Fuentes 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de Información y Metodología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Aspectos Institucionales y Legales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Tierra y Bosques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Industria Forestal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Infra-estructura y Logística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Inversiones, Incentivos y Financiamiento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Tendencias y Perspectivas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AutoNum type="arabicPeriod"/>
            </a:pP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pic>
        <p:nvPicPr>
          <p:cNvPr id="3075" name="Picture 14" descr="pomera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6"/>
          <a:stretch>
            <a:fillRect/>
          </a:stretch>
        </p:blipFill>
        <p:spPr bwMode="auto">
          <a:xfrm>
            <a:off x="1716155" y="4068763"/>
            <a:ext cx="1858963" cy="1520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m 13" descr="SAM_0004_red.jpg"/>
          <p:cNvPicPr>
            <a:picLocks noChangeAspect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0" y="2852738"/>
            <a:ext cx="1871663" cy="1403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riângulo isósceles 12"/>
          <p:cNvSpPr>
            <a:spLocks noChangeArrowheads="1"/>
          </p:cNvSpPr>
          <p:nvPr/>
        </p:nvSpPr>
        <p:spPr bwMode="auto">
          <a:xfrm rot="10800000">
            <a:off x="565150" y="1497013"/>
            <a:ext cx="500063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3079" name="Rectangle 153"/>
          <p:cNvSpPr txBox="1">
            <a:spLocks noChangeArrowheads="1"/>
          </p:cNvSpPr>
          <p:nvPr/>
        </p:nvSpPr>
        <p:spPr bwMode="auto">
          <a:xfrm>
            <a:off x="6035675" y="1027113"/>
            <a:ext cx="2928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>
                <a:solidFill>
                  <a:schemeClr val="bg1"/>
                </a:solidFill>
                <a:latin typeface="Calibri" pitchFamily="34" charset="0"/>
              </a:rPr>
              <a:t>Contenido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Inversiones, Incentivos y Financiamiento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72192" y="1703000"/>
            <a:ext cx="86140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INVERSIONES EN EL SECTOR FORESTAL </a:t>
            </a:r>
          </a:p>
          <a:p>
            <a:pPr marL="360000" lvl="2" indent="-180975"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Inversiones Extranjeras 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Directas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r>
              <a:rPr lang="es-ES_tradnl" sz="2400" dirty="0" smtClean="0">
                <a:solidFill>
                  <a:srgbClr val="2B4A76"/>
                </a:solidFill>
                <a:latin typeface="Calibri" pitchFamily="34" charset="0"/>
              </a:rPr>
              <a:t>Sector Primario 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 (1ºT</a:t>
            </a:r>
            <a:r>
              <a:rPr lang="es-ES" sz="2400" dirty="0">
                <a:solidFill>
                  <a:srgbClr val="2B4A76"/>
                </a:solidFill>
                <a:latin typeface="Calibri" pitchFamily="34" charset="0"/>
              </a:rPr>
              <a:t>. 2010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)</a:t>
            </a:r>
            <a:endParaRPr lang="es-ES" sz="2400" dirty="0">
              <a:solidFill>
                <a:srgbClr val="2B4A76"/>
              </a:solidFill>
              <a:latin typeface="Calibri" pitchFamily="34" charset="0"/>
            </a:endParaRPr>
          </a:p>
        </p:txBody>
      </p:sp>
      <p:pic>
        <p:nvPicPr>
          <p:cNvPr id="14338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0" t="-2377" r="-5305" b="-8163"/>
          <a:stretch>
            <a:fillRect/>
          </a:stretch>
        </p:blipFill>
        <p:spPr bwMode="auto">
          <a:xfrm>
            <a:off x="1547664" y="2749440"/>
            <a:ext cx="6120680" cy="380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0940" y="655176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b="0" dirty="0"/>
              <a:t>Fuente: Bando Central del Paraguay, 2010; adaptado por STCP</a:t>
            </a:r>
            <a:endParaRPr lang="pt-BR" sz="1100" b="0" dirty="0"/>
          </a:p>
        </p:txBody>
      </p:sp>
    </p:spTree>
    <p:extLst>
      <p:ext uri="{BB962C8B-B14F-4D97-AF65-F5344CB8AC3E}">
        <p14:creationId xmlns:p14="http://schemas.microsoft.com/office/powerpoint/2010/main" val="731460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Inversiones, Incentivos y Financiamiento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72192" y="1703000"/>
            <a:ext cx="86140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INVERSIONES EN EL SECTOR FORESTAL </a:t>
            </a:r>
          </a:p>
          <a:p>
            <a:pPr marL="360000" lvl="2" indent="-180975"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Inversiones Extranjeras Directas 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-Porcentaje </a:t>
            </a:r>
            <a:r>
              <a:rPr lang="es-ES" sz="2400" dirty="0">
                <a:solidFill>
                  <a:srgbClr val="2B4A76"/>
                </a:solidFill>
                <a:latin typeface="Calibri" pitchFamily="34" charset="0"/>
              </a:rPr>
              <a:t>del PIB (2000-2011)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940" y="655176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b="0" dirty="0"/>
              <a:t>Fuente: Bando Central del Paraguay, 2010; adaptado por STCP</a:t>
            </a:r>
            <a:endParaRPr lang="pt-BR" sz="1100" b="0" dirty="0"/>
          </a:p>
        </p:txBody>
      </p:sp>
      <p:pic>
        <p:nvPicPr>
          <p:cNvPr id="15362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2936"/>
            <a:ext cx="72580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77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Inversiones, Incentivos y Financiamiento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72192" y="1703000"/>
            <a:ext cx="86140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180975"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ATRACTIVIDAD DE INVERSIONES EN BOSQUES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 Principales Factores 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(Metodología 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del BID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r>
              <a:rPr lang="es-ES_tradnl" sz="1800" dirty="0" smtClean="0">
                <a:solidFill>
                  <a:srgbClr val="2B4A76"/>
                </a:solidFill>
                <a:latin typeface="Calibri" pitchFamily="34" charset="0"/>
              </a:rPr>
              <a:t>– </a:t>
            </a:r>
            <a:r>
              <a:rPr lang="es-ES_tradnl" sz="2400" dirty="0" smtClean="0">
                <a:solidFill>
                  <a:srgbClr val="2B4A76"/>
                </a:solidFill>
                <a:latin typeface="Calibri" pitchFamily="34" charset="0"/>
              </a:rPr>
              <a:t>IAIF)</a:t>
            </a:r>
            <a:endParaRPr lang="es-ES_tradnl" sz="24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Paraguay(base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2006)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posicionando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el país como 21º (33 puntos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) 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Paraguay puede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alcanzar el 10º lugar (71 puntos) entre los países más atractivos para recibir inversión en el sector forestal en América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Latina</a:t>
            </a: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940" y="655176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b="0" dirty="0"/>
              <a:t>Fuente: </a:t>
            </a:r>
            <a:r>
              <a:rPr lang="es-ES" sz="1100" b="0" dirty="0" smtClean="0"/>
              <a:t>IADB </a:t>
            </a:r>
            <a:r>
              <a:rPr lang="es-ES" sz="1100" b="0" dirty="0"/>
              <a:t>(2008); adaptado por STCP</a:t>
            </a:r>
            <a:endParaRPr lang="pt-BR" sz="1100" b="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36743"/>
              </p:ext>
            </p:extLst>
          </p:nvPr>
        </p:nvGraphicFramePr>
        <p:xfrm>
          <a:off x="172191" y="3501010"/>
          <a:ext cx="8697173" cy="2952329"/>
        </p:xfrm>
        <a:graphic>
          <a:graphicData uri="http://schemas.openxmlformats.org/drawingml/2006/table">
            <a:tbl>
              <a:tblPr/>
              <a:tblGrid>
                <a:gridCol w="1005394"/>
                <a:gridCol w="99320"/>
                <a:gridCol w="2647419"/>
                <a:gridCol w="1048879"/>
                <a:gridCol w="1518526"/>
                <a:gridCol w="2377635"/>
              </a:tblGrid>
              <a:tr h="2156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Posición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País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IAIF 2006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IAIF  Potencial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b="1" i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Potencial de Crecimiento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1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Brasil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99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65%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745" algn="l"/>
                        </a:tabLs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745" algn="l"/>
                        </a:tabLs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Chile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52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74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41%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745" algn="l"/>
                        </a:tabLs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745" algn="l"/>
                        </a:tabLs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Uruguay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47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48%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745" algn="l"/>
                        </a:tabLs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745" algn="l"/>
                        </a:tabLs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Argentina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47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79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68%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745" algn="l"/>
                        </a:tabLs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745" algn="l"/>
                        </a:tabLs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México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45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86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94%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200" b="1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Paraguay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- Factores Supra Sectoriales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- Factores Inter Sectoriales 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- Factores </a:t>
                      </a:r>
                      <a:r>
                        <a:rPr lang="es-ES" sz="1200" b="1" kern="12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Intra</a:t>
                      </a: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Sectoriales 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33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75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41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19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71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115%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33%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145%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142%</a:t>
                      </a:r>
                      <a:endParaRPr lang="pt-BR" sz="12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1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...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31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Inversiones, Incentivos y Financiamiento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94430" y="1916832"/>
            <a:ext cx="861407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FINANCIACIÓN DE PROYECTOS FORESTALES </a:t>
            </a:r>
          </a:p>
          <a:p>
            <a:pPr marL="355600" lvl="2" indent="-17780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Principales Alternativas de Inversión Directa en Paraguay 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Inversión de capital privado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Financiación de la banca privada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Agencia Financiera de Desarrollo (AFD)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Otros, (Fondo Ganadero, Banco de Fomento del Paraguay, etc.)</a:t>
            </a:r>
          </a:p>
          <a:p>
            <a:pPr marL="450850" lvl="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El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sector privado es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pequeño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y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recursos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para inversiones de largo plazo son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limitadas</a:t>
            </a:r>
          </a:p>
          <a:p>
            <a:pPr marL="450850" lvl="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La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AFD es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importante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en el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financiamiento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de inversiones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a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largo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plazo </a:t>
            </a:r>
            <a:endParaRPr lang="pt-BR" sz="2000" dirty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Nuevo producto piloto para financiamiento de proyectos de reforestación – PROFORESTAL</a:t>
            </a:r>
          </a:p>
          <a:p>
            <a:pPr marL="808038" lvl="3" indent="-180975">
              <a:spcAft>
                <a:spcPts val="600"/>
              </a:spcAft>
              <a:buClr>
                <a:schemeClr val="tx1"/>
              </a:buClr>
              <a:buFont typeface="Arial" charset="0"/>
              <a:buChar char="−"/>
              <a:defRPr/>
            </a:pP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Todavía no existe demanda de </a:t>
            </a:r>
            <a:r>
              <a:rPr lang="es-ES" sz="1800" dirty="0" smtClean="0">
                <a:solidFill>
                  <a:srgbClr val="2B4A76"/>
                </a:solidFill>
                <a:latin typeface="Calibri" pitchFamily="34" charset="0"/>
              </a:rPr>
              <a:t>financiación</a:t>
            </a:r>
          </a:p>
          <a:p>
            <a:pPr marL="450850" lvl="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El Fondo Ganadero otra alternativa para financiar plantaciones forestales. </a:t>
            </a:r>
            <a:endParaRPr lang="pt-BR" sz="20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808038" lvl="3" indent="-180975">
              <a:buClr>
                <a:schemeClr val="tx1"/>
              </a:buClr>
              <a:buFont typeface="Arial" charset="0"/>
              <a:buChar char="−"/>
              <a:defRPr/>
            </a:pP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5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Inversiones, Incentivos y Financiamiento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0940" y="662377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b="0" dirty="0"/>
              <a:t>Fuente: </a:t>
            </a:r>
            <a:r>
              <a:rPr lang="es-ES" sz="1100" b="0" dirty="0" smtClean="0"/>
              <a:t>AFD (2010); </a:t>
            </a:r>
            <a:r>
              <a:rPr lang="es-ES" sz="1100" b="0" dirty="0"/>
              <a:t>adaptado por STCP</a:t>
            </a:r>
            <a:endParaRPr lang="pt-BR" sz="1100" b="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28580"/>
              </p:ext>
            </p:extLst>
          </p:nvPr>
        </p:nvGraphicFramePr>
        <p:xfrm>
          <a:off x="631846" y="2314909"/>
          <a:ext cx="8412162" cy="4316153"/>
        </p:xfrm>
        <a:graphic>
          <a:graphicData uri="http://schemas.openxmlformats.org/drawingml/2006/table">
            <a:tbl>
              <a:tblPr firstRow="1" firstCol="1" bandRow="1"/>
              <a:tblGrid>
                <a:gridCol w="915818"/>
                <a:gridCol w="1677117"/>
                <a:gridCol w="1744810"/>
                <a:gridCol w="2328922"/>
                <a:gridCol w="1745495"/>
              </a:tblGrid>
              <a:tr h="32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Proyectos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Objetivo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Beneficiarios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Condiciones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Se puede financiar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02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PROFORESTAL</a:t>
                      </a:r>
                      <a:endParaRPr lang="pt-BR" sz="10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Fomentar el desarrollo y crecimiento del sector forestal con fines comerciales en el Paraguay.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Personas físicas y jurídicas, propietarias de tierra, residentes en el territorio nacional.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En guaraníes y/o dólares americanos.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Hasta 12 años de gracia.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Cuotas ajustadas al flujo del proyecto.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Hasta el 100% de la inversión.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Máximos de US$ 1 millón por proyecto en andamiento y US$ 500.000 para proyectos de implantación.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Proyectos forestales de especies exóticas de rápido crecimiento o de especies nativas, con fines comerciales, pudiendo incluir costos relacionados a los cuidados culturales, cortes y raleos.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PROCRECER</a:t>
                      </a:r>
                      <a:endParaRPr lang="pt-BR" sz="10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Destinado a proyectos de inversión que incrementen el valor agregado nacional de las materias primas y que utilicen de manera más intensiva la mano de obra nacional.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Personas físicas y jurídicas residentes en Paraguay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En guaraníes y/o dólares americanos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Hasta 12 años de plazo, con 2 años de gracia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Cuotas ajustadas al flujo del proyecto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Hasta el 80% de la inversión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Proyectos de desarrollo rural, industrial, comercial y de servicios.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PROCOOP</a:t>
                      </a:r>
                      <a:endParaRPr lang="pt-BR" sz="10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Otorgar financiamiento de mediano y largo plazo, así como Capital Operativo, a los socios de las Cooperativas de Producción o </a:t>
                      </a:r>
                      <a:r>
                        <a:rPr lang="es-ES" sz="800" kern="0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Multiactivas</a:t>
                      </a: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Productores socios de las Cooperativas de Producción habilitadas por la AFD.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En guaraníes y/o dólares americanos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Cuotas ajustadas al flujo productivo de cada sector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Hasta el 100% de la inversión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Máximo de US$ 500.000 por socio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Proyectos agrícolas, pecuarios, agroindustrial, forestal y otros de naturaleza rural; Inversiones en mejoramiento genético.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PROPYMES</a:t>
                      </a:r>
                      <a:endParaRPr lang="pt-BR" sz="10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Proporcionar crédito a las pequeñas y medianas empresas.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Personas físicas y jurídicas residentes en Paraguay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Micro-empresarios que tienen ventas anuales de hasta Gs. 15 mil millones y crédito aprobado por una IFI.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En guaraníes o dólares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Hasta 10 años con 2 años de gracia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Cuotas mensuales, semestrales o anuales ajustadas al flujo del proyecto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effectLst/>
                          <a:latin typeface="Arial"/>
                          <a:ea typeface="Calibri"/>
                          <a:cs typeface="Arial"/>
                        </a:rPr>
                        <a:t>Hasta el 100% de la inversión</a:t>
                      </a:r>
                      <a:endParaRPr lang="pt-BR" sz="10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effectLst/>
                          <a:latin typeface="Arial"/>
                          <a:ea typeface="Calibri"/>
                          <a:cs typeface="Arial"/>
                        </a:rPr>
                        <a:t>Proyectos agropecuarios: Agrícolas, Pecuarios, Ictícolas, Avícolas, Forestal y afines.</a:t>
                      </a:r>
                      <a:endParaRPr lang="pt-BR" sz="10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442" marR="644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Retângulo 31"/>
          <p:cNvSpPr/>
          <p:nvPr/>
        </p:nvSpPr>
        <p:spPr>
          <a:xfrm>
            <a:off x="100940" y="1688782"/>
            <a:ext cx="861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COMPARACIÓN DE LOS PROYECTOS DE AFD </a:t>
            </a:r>
            <a:endParaRPr lang="es-ES" sz="14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1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Tendencias y Perspectivas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22422" y="1988840"/>
            <a:ext cx="86140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PRINCIPALES TENDENCIAS  </a:t>
            </a:r>
          </a:p>
          <a:p>
            <a:pPr marL="355600" lvl="2" indent="-17780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Sector forestal basado en madera de bosques nativos – Región Oriental</a:t>
            </a:r>
          </a:p>
          <a:p>
            <a:pPr marL="355600" lvl="2" indent="-17780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Cambio de uso de suelos (agricultura y ganadería) </a:t>
            </a:r>
          </a:p>
          <a:p>
            <a:pPr marL="355600" lvl="2" indent="-17780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Ley Forestal N° 422/73 - regulación del uso de los recursos forestales</a:t>
            </a:r>
          </a:p>
          <a:p>
            <a:pPr marL="355600" lvl="2" indent="-17780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Ley de Reforestación N° 536/95 – solución de problemas de materia prima</a:t>
            </a:r>
          </a:p>
          <a:p>
            <a:pPr marL="355600" lvl="2" indent="-17780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Crecimiento de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plantaciones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forestales (</a:t>
            </a:r>
            <a:r>
              <a:rPr lang="es-ES" sz="2000" dirty="0" err="1" smtClean="0">
                <a:solidFill>
                  <a:srgbClr val="2B4A76"/>
                </a:solidFill>
                <a:latin typeface="Calibri" pitchFamily="34" charset="0"/>
              </a:rPr>
              <a:t>Eucalyptus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) - no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es suficiente para atender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demanda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más significativa de la industria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forestal</a:t>
            </a:r>
          </a:p>
          <a:p>
            <a:pPr marL="355600" lvl="2" indent="-17780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La industria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primaria poco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desarrollada,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mano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de obra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poco calificada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y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reducción de las inversiones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35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Tendencias y Perspectivas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22422" y="2285578"/>
            <a:ext cx="861407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PRINCIPALES TENDENCIAS  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El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clima de negocios en Paraguay ha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mejorado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Paraguay 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tiene opciones de financiación para proyectos forestales de largo plazo, pero no existen proyectos financiados en los últimos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años </a:t>
            </a:r>
            <a:endParaRPr lang="pt-BR" sz="2000" dirty="0">
              <a:solidFill>
                <a:srgbClr val="2B4A76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Hay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instrumentos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legales que establecen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una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base de incentivos para el sector forestal, pero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los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mecanismos no están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operativos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Para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promover estos cambios es fundamental asegurar el apoyo político de alto nivel, involucrando el sector publico y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privado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0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Tendencias y Perspectivas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72192" y="1772816"/>
            <a:ext cx="886430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PRINCIPALES PERSPECTIVAS 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 </a:t>
            </a:r>
            <a:endParaRPr lang="es-ES" sz="24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Dependerá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de un programa de desarrollo forestal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involucrando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los diversos actores</a:t>
            </a:r>
            <a:endParaRPr lang="pt-BR" sz="2000" dirty="0">
              <a:solidFill>
                <a:srgbClr val="2B4A76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Disponibilidad de manejo forestal sostenibles de bosques nativos</a:t>
            </a:r>
            <a:endParaRPr lang="pt-BR" sz="2000" dirty="0">
              <a:solidFill>
                <a:srgbClr val="2B4A76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Mejores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perspectivas de desarrollo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están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en las plantaciones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forestales </a:t>
            </a:r>
            <a:endParaRPr lang="pt-BR" sz="2000" dirty="0">
              <a:solidFill>
                <a:srgbClr val="2B4A76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Hay tierras con aptitud para el establecimiento de plantaciones forestales de alta productividad, tecnología y material genético de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calidad</a:t>
            </a:r>
            <a:endParaRPr lang="pt-BR" sz="2000" dirty="0">
              <a:solidFill>
                <a:srgbClr val="2B4A76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El desarrollo dependerá de inversiones directas, nacionales e internacionales, en actividades forestales, industriales y comerciales. </a:t>
            </a:r>
            <a:endParaRPr lang="pt-BR" sz="2000" dirty="0">
              <a:solidFill>
                <a:srgbClr val="2B4A76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Las inversiones dependerán del clima de negocios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de Paraguay 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8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Tendencias y Perspectivas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0224" y="1908696"/>
            <a:ext cx="868377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PRINCIPALES PERSPECTIVAS </a:t>
            </a: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/ NECESIDADES </a:t>
            </a:r>
            <a:endParaRPr lang="es-ES" sz="24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Mejorar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la mano de obra, </a:t>
            </a:r>
            <a:endParaRPr lang="es-ES" sz="20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Introducir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nuevas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tecnologías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Reducir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la informalidad y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corrupción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Desarrollar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mercados y facilitar el acceso a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créditos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Crear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condiciones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favorables para la organización de “</a:t>
            </a:r>
            <a:r>
              <a:rPr lang="es-ES" sz="2000" dirty="0" err="1">
                <a:solidFill>
                  <a:srgbClr val="2B4A76"/>
                </a:solidFill>
                <a:latin typeface="Calibri" pitchFamily="34" charset="0"/>
              </a:rPr>
              <a:t>clusters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” de industrias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forestales</a:t>
            </a:r>
          </a:p>
          <a:p>
            <a:pPr lvl="2"/>
            <a:endParaRPr lang="es-ES" sz="2000" dirty="0" smtClean="0">
              <a:solidFill>
                <a:srgbClr val="2B4A76"/>
              </a:solidFill>
              <a:latin typeface="Calibri" pitchFamily="34" charset="0"/>
            </a:endParaRPr>
          </a:p>
          <a:p>
            <a:pPr lvl="2"/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PROGRAMA FORESTAL PUEDE CONTRIBUIR PARA CREAR OPORTUNIDADES PARA LA GENERACIÓN DE NUEVOS INGRESOS Y FUENTES DE TRABAJO, Y REDUCIR LA POBREZA EN LA ZONA RURAL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5" name="Seta para a direita 4"/>
          <p:cNvSpPr/>
          <p:nvPr/>
        </p:nvSpPr>
        <p:spPr bwMode="auto">
          <a:xfrm>
            <a:off x="425240" y="553665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4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1636713" y="1057275"/>
            <a:ext cx="723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Recomendaciones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849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960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240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388216" y="1759393"/>
            <a:ext cx="8864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25" lvl="2">
              <a:spcBef>
                <a:spcPts val="1200"/>
              </a:spcBef>
              <a:buClr>
                <a:schemeClr val="tx1"/>
              </a:buClr>
              <a:defRPr/>
            </a:pPr>
            <a:r>
              <a:rPr lang="es-ES" sz="2400" dirty="0" smtClean="0">
                <a:solidFill>
                  <a:srgbClr val="2B4A76"/>
                </a:solidFill>
                <a:latin typeface="Calibri" pitchFamily="34" charset="0"/>
              </a:rPr>
              <a:t>RECOMENDACIONES</a:t>
            </a:r>
          </a:p>
          <a:p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Basado en las perspectivas de desarrollo forestal del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país,  será necesario que en la elaboración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del Plan Estratégico 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se </a:t>
            </a:r>
            <a:r>
              <a:rPr lang="es-ES" sz="2000" dirty="0">
                <a:solidFill>
                  <a:srgbClr val="2B4A76"/>
                </a:solidFill>
                <a:latin typeface="Calibri" pitchFamily="34" charset="0"/>
              </a:rPr>
              <a:t>preste prioritaria atención a los siguientes aspectos</a:t>
            </a: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: </a:t>
            </a:r>
            <a:endParaRPr lang="es-UY" sz="2000" dirty="0" smtClean="0">
              <a:solidFill>
                <a:srgbClr val="2B4A76"/>
              </a:solidFill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36824"/>
              </p:ext>
            </p:extLst>
          </p:nvPr>
        </p:nvGraphicFramePr>
        <p:xfrm>
          <a:off x="428625" y="3140968"/>
          <a:ext cx="8391847" cy="3600400"/>
        </p:xfrm>
        <a:graphic>
          <a:graphicData uri="http://schemas.openxmlformats.org/drawingml/2006/table">
            <a:tbl>
              <a:tblPr firstRow="1" firstCol="1" bandRow="1"/>
              <a:tblGrid>
                <a:gridCol w="1449501"/>
                <a:gridCol w="6942346"/>
              </a:tblGrid>
              <a:tr h="39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Aspectos Principales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Recomendaciones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7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INSTITUCIONAL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Fortalecimiento del INFONA (estructura)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Mejoramiento del liderazgo político del INFONA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MARCO LEGAL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Actualización y adecuación de la legislación forestal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FINANCIEROS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Identificación y promoción de instrumentos financieros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GESTIÓN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Fortalecimiento de la capacidad de gestión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Proponer un plan concreto para forestación, reforestación y agroforestería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Opciones para el manejo forestal sostenible de bosques nativos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Fortalecimiento e implementación efectiva del Sistema Nacional de Información Forestal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Certificación forestal otorgadas por organizaciones de certificación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INDUSTRIA E MERCADO 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Seleccionar productos forestales para la exportación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Implementación de plan estratégico </a:t>
                      </a: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</a:t>
                      </a:r>
                      <a:r>
                        <a:rPr lang="es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aumentar la competitividad en el mercado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CAPACITACIÓN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Implantar programas de capacitación de recursos humanos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Priorizar las Investigaciones forestales </a:t>
                      </a:r>
                      <a:r>
                        <a:rPr lang="es-ES_trad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aplicadas </a:t>
                      </a:r>
                      <a:r>
                        <a:rPr lang="es-ES_trad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192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4099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4100" name="Rectangle 153"/>
          <p:cNvSpPr txBox="1">
            <a:spLocks noChangeArrowheads="1"/>
          </p:cNvSpPr>
          <p:nvPr/>
        </p:nvSpPr>
        <p:spPr bwMode="auto">
          <a:xfrm>
            <a:off x="5940425" y="1057275"/>
            <a:ext cx="2928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Objetivo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752475" y="4437732"/>
            <a:ext cx="7670800" cy="1943596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3988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ts val="2600"/>
              </a:lnSpc>
              <a:defRPr/>
            </a:pPr>
            <a:r>
              <a:rPr lang="es-ES" sz="28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Objetivo General </a:t>
            </a:r>
            <a:r>
              <a:rPr lang="es-ES" sz="28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del Estudio– </a:t>
            </a:r>
            <a:endParaRPr lang="es-ES" sz="2800" b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1" algn="just">
              <a:lnSpc>
                <a:spcPts val="2600"/>
              </a:lnSpc>
              <a:defRPr/>
            </a:pPr>
            <a:r>
              <a:rPr lang="es-ES" sz="28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Apoyar a FAO /INFONA en la elaboración de un 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Plan Estratégico </a:t>
            </a:r>
            <a:r>
              <a:rPr lang="es-ES" sz="28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y de acción para mejorar la competitividad del sector forestal de Paraguay</a:t>
            </a:r>
            <a:endParaRPr lang="es-ES" sz="2800" b="0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102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7" name="Rectangle 152"/>
          <p:cNvSpPr txBox="1">
            <a:spLocks noChangeArrowheads="1"/>
          </p:cNvSpPr>
          <p:nvPr/>
        </p:nvSpPr>
        <p:spPr>
          <a:xfrm>
            <a:off x="245045" y="1556792"/>
            <a:ext cx="5407075" cy="185737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s-ES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PROYECTO 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TCP/PAR/3304 </a:t>
            </a:r>
            <a:endParaRPr lang="es-ES" sz="2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l" eaLnBrk="1" hangingPunct="1">
              <a:defRPr/>
            </a:pPr>
            <a:endParaRPr lang="es-ES" sz="2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l" eaLnBrk="1" hangingPunct="1">
              <a:defRPr/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APOYO AL DESARROLLO FORESTAL SOSTENIBLE DE PARAGUAY</a:t>
            </a:r>
            <a:br>
              <a:rPr lang="es-E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s-ES" sz="2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0" y="2133600"/>
            <a:ext cx="9144000" cy="9286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17411" name="Retângulo 7"/>
          <p:cNvSpPr>
            <a:spLocks noChangeArrowheads="1"/>
          </p:cNvSpPr>
          <p:nvPr/>
        </p:nvSpPr>
        <p:spPr bwMode="auto">
          <a:xfrm flipH="1">
            <a:off x="7786688" y="5972175"/>
            <a:ext cx="1357312" cy="428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900113" y="2278063"/>
            <a:ext cx="734536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400">
                <a:solidFill>
                  <a:schemeClr val="bg1"/>
                </a:solidFill>
                <a:latin typeface="Calibri" pitchFamily="34" charset="0"/>
              </a:rPr>
              <a:t>¡GRACIAS!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3400">
              <a:solidFill>
                <a:schemeClr val="bg1"/>
              </a:solidFill>
              <a:latin typeface="Calibri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3200">
              <a:solidFill>
                <a:srgbClr val="003366"/>
              </a:solidFill>
              <a:latin typeface="Calibri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>
                <a:solidFill>
                  <a:srgbClr val="003399"/>
                </a:solidFill>
                <a:latin typeface="Calibri" pitchFamily="34" charset="0"/>
              </a:rPr>
              <a:t>STCP Engenharia de Projetos Ltda.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800" b="0">
                <a:solidFill>
                  <a:srgbClr val="003366"/>
                </a:solidFill>
                <a:latin typeface="Calibri" pitchFamily="34" charset="0"/>
              </a:rPr>
              <a:t>Teléfono: 55 (41) 3252 5861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800" b="0">
                <a:solidFill>
                  <a:srgbClr val="003366"/>
                </a:solidFill>
                <a:latin typeface="Calibri" pitchFamily="34" charset="0"/>
              </a:rPr>
              <a:t>Fax: 55 (41) 3252 5871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800" b="0">
                <a:solidFill>
                  <a:srgbClr val="003366"/>
                </a:solidFill>
                <a:latin typeface="Calibri" pitchFamily="34" charset="0"/>
              </a:rPr>
              <a:t>Rua Euzébio da Motta, 450 - CEP 80530-260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800" b="0">
                <a:solidFill>
                  <a:srgbClr val="003366"/>
                </a:solidFill>
                <a:latin typeface="Calibri" pitchFamily="34" charset="0"/>
              </a:rPr>
              <a:t>Curitiba-PR - Brasil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800" b="0">
                <a:solidFill>
                  <a:srgbClr val="003366"/>
                </a:solidFill>
                <a:latin typeface="Calibri" pitchFamily="34" charset="0"/>
              </a:rPr>
              <a:t>www.stcp.com.br - stcp@stcp.com.br</a:t>
            </a:r>
            <a:endParaRPr lang="es-ES" sz="28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7413" name="Triângulo isósceles 12"/>
          <p:cNvSpPr>
            <a:spLocks noChangeArrowheads="1"/>
          </p:cNvSpPr>
          <p:nvPr/>
        </p:nvSpPr>
        <p:spPr bwMode="auto">
          <a:xfrm rot="10800000">
            <a:off x="8604250" y="2924175"/>
            <a:ext cx="500063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Fuentes de Información y Metodología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51520" y="1700808"/>
            <a:ext cx="8545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Fuentes de Información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384232" y="2829408"/>
            <a:ext cx="3384377" cy="991571"/>
            <a:chOff x="6353903" y="2189779"/>
            <a:chExt cx="3384286" cy="992088"/>
          </a:xfrm>
        </p:grpSpPr>
        <p:sp>
          <p:nvSpPr>
            <p:cNvPr id="8" name="Pentágono 7"/>
            <p:cNvSpPr>
              <a:spLocks noChangeArrowheads="1"/>
            </p:cNvSpPr>
            <p:nvPr/>
          </p:nvSpPr>
          <p:spPr bwMode="auto">
            <a:xfrm rot="16200000">
              <a:off x="7604138" y="978535"/>
              <a:ext cx="922807" cy="3345295"/>
            </a:xfrm>
            <a:prstGeom prst="homePlate">
              <a:avLst>
                <a:gd name="adj" fmla="val 18015"/>
              </a:avLst>
            </a:prstGeom>
            <a:gradFill rotWithShape="1">
              <a:gsLst>
                <a:gs pos="0">
                  <a:srgbClr val="0F6175"/>
                </a:gs>
                <a:gs pos="50000">
                  <a:srgbClr val="1B8DA9"/>
                </a:gs>
                <a:gs pos="100000">
                  <a:srgbClr val="22A9CA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/>
            <a:lstStyle/>
            <a:p>
              <a:pPr>
                <a:defRPr/>
              </a:pPr>
              <a:endParaRPr lang="pt-BR" sz="2400" b="0" u="sng">
                <a:latin typeface="Times New Roman" pitchFamily="18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353903" y="2258056"/>
              <a:ext cx="3384285" cy="923811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lvl="1" algn="ctr"/>
              <a:r>
                <a:rPr lang="es-ES" sz="1800" dirty="0" smtClean="0">
                  <a:solidFill>
                    <a:schemeClr val="bg1"/>
                  </a:solidFill>
                  <a:latin typeface="Calibri" pitchFamily="34" charset="0"/>
                </a:rPr>
                <a:t>Visitas a operaciones forestales, industriales y entrevistas con actores del sector</a:t>
              </a:r>
              <a:endParaRPr lang="es-ES" sz="1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8" name="Rectangle 64"/>
          <p:cNvSpPr>
            <a:spLocks noChangeArrowheads="1"/>
          </p:cNvSpPr>
          <p:nvPr/>
        </p:nvSpPr>
        <p:spPr bwMode="auto">
          <a:xfrm>
            <a:off x="216617" y="4300632"/>
            <a:ext cx="8545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174625" lvl="1" algn="ctr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800" dirty="0" smtClean="0">
                <a:solidFill>
                  <a:srgbClr val="2B4A76"/>
                </a:solidFill>
                <a:latin typeface="Calibri" pitchFamily="34" charset="0"/>
              </a:rPr>
              <a:t>Metodología </a:t>
            </a:r>
            <a:endParaRPr lang="es-ES" sz="1800" dirty="0">
              <a:solidFill>
                <a:srgbClr val="2B4A76"/>
              </a:solidFill>
              <a:latin typeface="Calibri" pitchFamily="34" charset="0"/>
            </a:endParaRPr>
          </a:p>
        </p:txBody>
      </p:sp>
      <p:grpSp>
        <p:nvGrpSpPr>
          <p:cNvPr id="19" name="Grupo 18"/>
          <p:cNvGrpSpPr>
            <a:grpSpLocks/>
          </p:cNvGrpSpPr>
          <p:nvPr/>
        </p:nvGrpSpPr>
        <p:grpSpPr bwMode="auto">
          <a:xfrm>
            <a:off x="4355977" y="2829409"/>
            <a:ext cx="4032448" cy="964274"/>
            <a:chOff x="6353903" y="2189779"/>
            <a:chExt cx="3384286" cy="964777"/>
          </a:xfrm>
        </p:grpSpPr>
        <p:sp>
          <p:nvSpPr>
            <p:cNvPr id="20" name="Pentágono 19"/>
            <p:cNvSpPr>
              <a:spLocks noChangeArrowheads="1"/>
            </p:cNvSpPr>
            <p:nvPr/>
          </p:nvSpPr>
          <p:spPr bwMode="auto">
            <a:xfrm rot="16200000">
              <a:off x="7604138" y="978535"/>
              <a:ext cx="922807" cy="3345295"/>
            </a:xfrm>
            <a:prstGeom prst="homePlate">
              <a:avLst>
                <a:gd name="adj" fmla="val 18015"/>
              </a:avLst>
            </a:prstGeom>
            <a:gradFill rotWithShape="1">
              <a:gsLst>
                <a:gs pos="0">
                  <a:srgbClr val="0F6175"/>
                </a:gs>
                <a:gs pos="50000">
                  <a:srgbClr val="1B8DA9"/>
                </a:gs>
                <a:gs pos="100000">
                  <a:srgbClr val="22A9CA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/>
            <a:lstStyle/>
            <a:p>
              <a:pPr>
                <a:defRPr/>
              </a:pPr>
              <a:endParaRPr lang="pt-BR" sz="2400" b="0" u="sng">
                <a:latin typeface="Times New Roman" pitchFamily="18" charset="0"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6353903" y="2230745"/>
              <a:ext cx="3384285" cy="923811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lvl="1" algn="ctr"/>
              <a:r>
                <a:rPr lang="es-ES" sz="1800" dirty="0" smtClean="0">
                  <a:solidFill>
                    <a:schemeClr val="bg1"/>
                  </a:solidFill>
                  <a:latin typeface="Calibri" pitchFamily="34" charset="0"/>
                </a:rPr>
                <a:t>Banco de datos de INFONA, REDIEX </a:t>
              </a:r>
              <a:r>
                <a:rPr lang="es-ES" sz="1800" dirty="0" smtClean="0">
                  <a:solidFill>
                    <a:schemeClr val="bg1"/>
                  </a:solidFill>
                  <a:latin typeface="Calibri" pitchFamily="34" charset="0"/>
                </a:rPr>
                <a:t>, FAO y </a:t>
              </a:r>
              <a:r>
                <a:rPr lang="es-ES" sz="1800" dirty="0" smtClean="0">
                  <a:solidFill>
                    <a:schemeClr val="bg1"/>
                  </a:solidFill>
                  <a:latin typeface="Calibri" pitchFamily="34" charset="0"/>
                </a:rPr>
                <a:t>otras organizaciones públicas y </a:t>
              </a:r>
              <a:r>
                <a:rPr lang="es-ES" sz="1800" dirty="0" smtClean="0">
                  <a:solidFill>
                    <a:schemeClr val="bg1"/>
                  </a:solidFill>
                  <a:latin typeface="Calibri" pitchFamily="34" charset="0"/>
                </a:rPr>
                <a:t>privadas</a:t>
              </a:r>
              <a:endParaRPr lang="es-ES" sz="1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1410970" y="2236802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Primarias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654754" y="2226922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Secundarias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  <p:grpSp>
        <p:nvGrpSpPr>
          <p:cNvPr id="24" name="Grupo 23"/>
          <p:cNvGrpSpPr>
            <a:grpSpLocks/>
          </p:cNvGrpSpPr>
          <p:nvPr/>
        </p:nvGrpSpPr>
        <p:grpSpPr bwMode="auto">
          <a:xfrm>
            <a:off x="1727015" y="4845651"/>
            <a:ext cx="5587215" cy="1685806"/>
            <a:chOff x="6325621" y="2052636"/>
            <a:chExt cx="3859405" cy="941114"/>
          </a:xfrm>
        </p:grpSpPr>
        <p:sp>
          <p:nvSpPr>
            <p:cNvPr id="25" name="Pentágono 24"/>
            <p:cNvSpPr>
              <a:spLocks noChangeArrowheads="1"/>
            </p:cNvSpPr>
            <p:nvPr/>
          </p:nvSpPr>
          <p:spPr bwMode="auto">
            <a:xfrm rot="16200000">
              <a:off x="7818403" y="627127"/>
              <a:ext cx="941114" cy="3792132"/>
            </a:xfrm>
            <a:prstGeom prst="homePlate">
              <a:avLst>
                <a:gd name="adj" fmla="val 18015"/>
              </a:avLst>
            </a:prstGeom>
            <a:gradFill rotWithShape="1">
              <a:gsLst>
                <a:gs pos="0">
                  <a:srgbClr val="0F6175"/>
                </a:gs>
                <a:gs pos="50000">
                  <a:srgbClr val="1B8DA9"/>
                </a:gs>
                <a:gs pos="100000">
                  <a:srgbClr val="22A9CA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/>
            <a:lstStyle/>
            <a:p>
              <a:pPr>
                <a:defRPr/>
              </a:pPr>
              <a:endParaRPr lang="pt-BR" sz="2400" b="0" u="sng">
                <a:latin typeface="Times New Roman" pitchFamily="18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6325621" y="2101752"/>
              <a:ext cx="3831124" cy="824729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lvl="1" algn="ctr"/>
              <a:r>
                <a:rPr lang="es-ES" sz="1800" u="sng" dirty="0" smtClean="0">
                  <a:solidFill>
                    <a:schemeClr val="bg1"/>
                  </a:solidFill>
                  <a:latin typeface="Calibri" pitchFamily="34" charset="0"/>
                </a:rPr>
                <a:t>Componentes</a:t>
              </a:r>
            </a:p>
            <a:p>
              <a:pPr marL="0" lvl="1" algn="ctr"/>
              <a:r>
                <a:rPr lang="es-ES" sz="1800" dirty="0" smtClean="0">
                  <a:solidFill>
                    <a:schemeClr val="bg1"/>
                  </a:solidFill>
                  <a:latin typeface="Calibri" pitchFamily="34" charset="0"/>
                </a:rPr>
                <a:t>I – Identificación y Colecta de Informaciones</a:t>
              </a:r>
            </a:p>
            <a:p>
              <a:pPr marL="0" lvl="1" algn="ctr"/>
              <a:r>
                <a:rPr lang="es-ES" sz="1800" dirty="0" smtClean="0">
                  <a:solidFill>
                    <a:schemeClr val="bg1"/>
                  </a:solidFill>
                  <a:latin typeface="Calibri" pitchFamily="34" charset="0"/>
                </a:rPr>
                <a:t>II – Análisis y Complementación de la Información</a:t>
              </a:r>
            </a:p>
            <a:p>
              <a:pPr marL="0" lvl="1" algn="ctr"/>
              <a:r>
                <a:rPr lang="es-ES" sz="1800" dirty="0" smtClean="0">
                  <a:solidFill>
                    <a:schemeClr val="bg1"/>
                  </a:solidFill>
                  <a:latin typeface="Calibri" pitchFamily="34" charset="0"/>
                </a:rPr>
                <a:t>III – Preparación del Informe</a:t>
              </a:r>
            </a:p>
            <a:p>
              <a:pPr marL="0" lvl="1" algn="ctr"/>
              <a:r>
                <a:rPr lang="es-ES" sz="1800" dirty="0" smtClean="0">
                  <a:solidFill>
                    <a:schemeClr val="bg1"/>
                  </a:solidFill>
                  <a:latin typeface="Calibri" pitchFamily="34" charset="0"/>
                </a:rPr>
                <a:t>IV – Realización del Taller  </a:t>
              </a:r>
              <a:endParaRPr lang="es-ES" sz="1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Institucionales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55289" y="1697745"/>
            <a:ext cx="8545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INSTITUCIONES PÚBLICAS 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7910"/>
              </p:ext>
            </p:extLst>
          </p:nvPr>
        </p:nvGraphicFramePr>
        <p:xfrm>
          <a:off x="255289" y="2097856"/>
          <a:ext cx="8614074" cy="4760146"/>
        </p:xfrm>
        <a:graphic>
          <a:graphicData uri="http://schemas.openxmlformats.org/drawingml/2006/table">
            <a:tbl>
              <a:tblPr/>
              <a:tblGrid>
                <a:gridCol w="3426118"/>
                <a:gridCol w="1439261"/>
                <a:gridCol w="3748695"/>
              </a:tblGrid>
              <a:tr h="387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00" b="1" i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Instituciones Publicas</a:t>
                      </a:r>
                      <a:endParaRPr lang="pt-BR" sz="100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68" marR="59368" marT="29684" marB="2968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00" b="1" i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Normativa Vigente</a:t>
                      </a:r>
                      <a:endParaRPr lang="pt-BR" sz="100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68" marR="59368" marT="29684" marB="2968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00" b="1" i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Objetivos</a:t>
                      </a:r>
                      <a:endParaRPr lang="pt-BR" sz="100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68" marR="59368" marT="29684" marB="2968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425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MINISTERIO DE AGRICULTURA Y GANADERÍA (MAG</a:t>
                      </a:r>
                      <a:endParaRPr lang="pt-BR" sz="8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Ley N° 81/92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Responsable  de  la gestión de políticas de manejo sostenible de los recursos naturales renovables.  Coordina acciones  con INFONA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6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MINISTERIO DE INDUSTRIA Y COMERCIO (MIC)</a:t>
                      </a:r>
                      <a:endParaRPr lang="pt-BR" sz="8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8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Lidera el proceso de desarrollo sostenible; establecer políticas para el fortalecimiento del sector industrial, comercial y de servicios. A través de REDIEX ofrece al sector forestal apoyo para la implementación de programas de desarrollo con foco en promoción de inversiones y exportaciones.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b="1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SECRETARIA DEL AMBIENTE (SEAM)  - SISTEMA </a:t>
                      </a:r>
                      <a:r>
                        <a:rPr lang="es-ES" sz="8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NACIONAL AMBIENTAL (SISNAMA) </a:t>
                      </a:r>
                      <a:endParaRPr lang="pt-BR" sz="8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Ley N° 1561/2000</a:t>
                      </a:r>
                      <a:endParaRPr lang="pt-BR" sz="8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Responsable </a:t>
                      </a:r>
                      <a:r>
                        <a:rPr lang="es-ES" sz="8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 la elaboración, coordinación, ejecución y fiscalización de la política y gestión ambiental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INSTITUTO NACIONAL FORESTAL (INFONA)</a:t>
                      </a:r>
                      <a:endParaRPr lang="pt-BR" sz="8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Ley N° 3.464/08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Institución autónoma y autárquica con la finalidad de administrar, promover y fomentar el desarrollo sostenible de los recursos forestales en el </a:t>
                      </a:r>
                      <a:r>
                        <a:rPr lang="es-ES" sz="8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país.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RED DE INVERSIONES Y EXPORTACIONES -REDIEX</a:t>
                      </a:r>
                      <a:endParaRPr lang="pt-BR" sz="8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Decreto N°4.328/05 </a:t>
                      </a:r>
                      <a:endParaRPr lang="pt-BR" sz="8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Impulsar el desarrollo económico y social del Paraguay a través de la promoción de las exportaciones, el mejoramiento del clima de negocios y la atracción de inversiones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SERVICIO NACIONAL DE  SANIDAD Y CALIDAD VEGETAL Y DE SEMILLAS (SENAVE)</a:t>
                      </a:r>
                      <a:endParaRPr lang="pt-BR" sz="8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Ley N° 2.459/04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Protección, mantenimiento e incremento de la condición fitosanitaria y la calidad de productos de origen vegetal. Así como también controla los insumos de uso agrícola sujetos a regulación, conforme a normas legales y reglamentarias.</a:t>
                      </a:r>
                      <a:endParaRPr lang="pt-BR" sz="800" kern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INSTITUTO PARAGUAYO DE TECNOLOGÍA AGRARIA (IPTA)</a:t>
                      </a:r>
                      <a:endParaRPr lang="pt-BR" sz="8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Ley N° 3.788/10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Generación, rescate, adaptación, validación, difusión y transferencia de la tecnología agraria, y el manejo de los recursos genéticos agropecuarios y forestales</a:t>
                      </a:r>
                      <a:endParaRPr lang="pt-BR" sz="8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21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0" y="1000125"/>
            <a:ext cx="9144000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sz="2400" b="0" u="sng">
              <a:latin typeface="Times New Roman" pitchFamily="18" charset="0"/>
            </a:endParaRPr>
          </a:p>
        </p:txBody>
      </p:sp>
      <p:sp>
        <p:nvSpPr>
          <p:cNvPr id="5123" name="Pentágono 21"/>
          <p:cNvSpPr>
            <a:spLocks noChangeArrowheads="1"/>
          </p:cNvSpPr>
          <p:nvPr/>
        </p:nvSpPr>
        <p:spPr bwMode="auto">
          <a:xfrm>
            <a:off x="6786563" y="642938"/>
            <a:ext cx="1928812" cy="357187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s-ES" sz="2400" b="0" u="sng">
              <a:latin typeface="Times New Roman" pitchFamily="18" charset="0"/>
            </a:endParaRPr>
          </a:p>
        </p:txBody>
      </p:sp>
      <p:sp>
        <p:nvSpPr>
          <p:cNvPr id="5124" name="Rectangle 153"/>
          <p:cNvSpPr txBox="1">
            <a:spLocks noChangeArrowheads="1"/>
          </p:cNvSpPr>
          <p:nvPr/>
        </p:nvSpPr>
        <p:spPr bwMode="auto">
          <a:xfrm>
            <a:off x="2411413" y="1057275"/>
            <a:ext cx="6457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ES" sz="3000" dirty="0" smtClean="0">
                <a:solidFill>
                  <a:schemeClr val="bg1"/>
                </a:solidFill>
                <a:latin typeface="Calibri" pitchFamily="34" charset="0"/>
              </a:rPr>
              <a:t> Aspectos Institucionales </a:t>
            </a:r>
            <a:endParaRPr lang="es-E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riângulo isósceles 12"/>
          <p:cNvSpPr>
            <a:spLocks noChangeArrowheads="1"/>
          </p:cNvSpPr>
          <p:nvPr/>
        </p:nvSpPr>
        <p:spPr bwMode="auto">
          <a:xfrm rot="10800000">
            <a:off x="1636713" y="1506538"/>
            <a:ext cx="500062" cy="285750"/>
          </a:xfrm>
          <a:prstGeom prst="triangle">
            <a:avLst>
              <a:gd name="adj" fmla="val 50000"/>
            </a:avLst>
          </a:prstGeom>
          <a:solidFill>
            <a:srgbClr val="2B4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endParaRPr lang="es-ES" sz="1400" b="0" u="sng">
              <a:latin typeface="Calibri" pitchFamily="34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55289" y="1876762"/>
            <a:ext cx="8545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174625" lvl="1">
              <a:spcBef>
                <a:spcPts val="1800"/>
              </a:spcBef>
              <a:buClr>
                <a:schemeClr val="tx1"/>
              </a:buClr>
              <a:buSzPct val="140000"/>
              <a:defRPr/>
            </a:pPr>
            <a:r>
              <a:rPr lang="es-ES" sz="2000" dirty="0" smtClean="0">
                <a:solidFill>
                  <a:srgbClr val="2B4A76"/>
                </a:solidFill>
                <a:latin typeface="Calibri" pitchFamily="34" charset="0"/>
              </a:rPr>
              <a:t>OTRAS INSTITUCIONES PÚBLICAS VINCULADAS AL SECTOR FORESTAL  </a:t>
            </a:r>
            <a:endParaRPr lang="es-ES" sz="2000" dirty="0">
              <a:solidFill>
                <a:srgbClr val="2B4A76"/>
              </a:solidFill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95871"/>
              </p:ext>
            </p:extLst>
          </p:nvPr>
        </p:nvGraphicFramePr>
        <p:xfrm>
          <a:off x="107504" y="2420889"/>
          <a:ext cx="8928992" cy="3456383"/>
        </p:xfrm>
        <a:graphic>
          <a:graphicData uri="http://schemas.openxmlformats.org/drawingml/2006/table">
            <a:tbl>
              <a:tblPr/>
              <a:tblGrid>
                <a:gridCol w="4412283"/>
                <a:gridCol w="4516709"/>
              </a:tblGrid>
              <a:tr h="531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i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Instituciones Publicas</a:t>
                      </a:r>
                      <a:endParaRPr lang="pt-BR" sz="120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68" marR="59368" marT="29684" marB="2968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i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Objetivos</a:t>
                      </a:r>
                      <a:endParaRPr lang="pt-BR" sz="120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68" marR="59368" marT="29684" marB="2968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768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INSTITUTO NACIONAL DE DESARROLLO RURAL Y DE LA TIERRA (INDERT) </a:t>
                      </a:r>
                      <a:endParaRPr lang="pt-BR" sz="1100" b="1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Responsable de la aplicación del Estatuto Agrario</a:t>
                      </a:r>
                      <a:endParaRPr lang="pt-BR" sz="1100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 b="1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INSTITUTO NACIONAL DEL INDÍGENA (INDI)</a:t>
                      </a:r>
                      <a:endParaRPr lang="pt-BR" sz="1100" b="1" kern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Responsable de atender la problemática indígena</a:t>
                      </a:r>
                      <a:endParaRPr lang="pt-BR" sz="1100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FACULTAD DE CIENCIAS AGRARIAS DE LA UNIVERSIDAD NACIONAL DE ASUNCIÓN </a:t>
                      </a:r>
                      <a:endParaRPr lang="pt-BR" sz="11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Responsable de la formación de recursos humanos y  programas de investigación</a:t>
                      </a:r>
                      <a:endParaRPr lang="pt-BR" sz="1100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100" b="1" kern="120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FISCALÍA DEL MEDIO AMBIENTE</a:t>
                      </a:r>
                      <a:endParaRPr lang="es-ES_tradnl" sz="1100" b="1" kern="12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kern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La instancia institucional en el Poder Judicial relacionada a la actividad forestal  y ambiental.</a:t>
                      </a:r>
                      <a:endParaRPr lang="pt-BR" sz="1100" kern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8543" marR="58543" marT="30508" marB="305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64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Capsulas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a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marL="0" marR="0" indent="0" algn="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kern="0" cap="none" spc="0" normalizeH="0" baseline="0" noProof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Capsula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a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a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68498</TotalTime>
  <Words>5495</Words>
  <Application>Microsoft Office PowerPoint</Application>
  <PresentationFormat>Apresentação na tela (4:3)</PresentationFormat>
  <Paragraphs>1216</Paragraphs>
  <Slides>60</Slides>
  <Notes>57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2" baseType="lpstr">
      <vt:lpstr>Capsulas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Bernard Delespinasse</dc:creator>
  <cp:lastModifiedBy>IVAN TOMAZELLI</cp:lastModifiedBy>
  <cp:revision>5146</cp:revision>
  <cp:lastPrinted>2012-06-14T19:24:29Z</cp:lastPrinted>
  <dcterms:created xsi:type="dcterms:W3CDTF">2005-07-26T12:49:15Z</dcterms:created>
  <dcterms:modified xsi:type="dcterms:W3CDTF">2012-09-25T19:46:38Z</dcterms:modified>
</cp:coreProperties>
</file>