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27"/>
  </p:notesMasterIdLst>
  <p:sldIdLst>
    <p:sldId id="256" r:id="rId3"/>
    <p:sldId id="400" r:id="rId4"/>
    <p:sldId id="388" r:id="rId5"/>
    <p:sldId id="381" r:id="rId6"/>
    <p:sldId id="378" r:id="rId7"/>
    <p:sldId id="391" r:id="rId8"/>
    <p:sldId id="368" r:id="rId9"/>
    <p:sldId id="408" r:id="rId10"/>
    <p:sldId id="407" r:id="rId11"/>
    <p:sldId id="399" r:id="rId12"/>
    <p:sldId id="411" r:id="rId13"/>
    <p:sldId id="386" r:id="rId14"/>
    <p:sldId id="398" r:id="rId15"/>
    <p:sldId id="397" r:id="rId16"/>
    <p:sldId id="403" r:id="rId17"/>
    <p:sldId id="404" r:id="rId18"/>
    <p:sldId id="409" r:id="rId19"/>
    <p:sldId id="410" r:id="rId20"/>
    <p:sldId id="372" r:id="rId21"/>
    <p:sldId id="395" r:id="rId22"/>
    <p:sldId id="402" r:id="rId23"/>
    <p:sldId id="376" r:id="rId24"/>
    <p:sldId id="377" r:id="rId25"/>
    <p:sldId id="3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7674" autoAdjust="0"/>
  </p:normalViewPr>
  <p:slideViewPr>
    <p:cSldViewPr>
      <p:cViewPr varScale="1">
        <p:scale>
          <a:sx n="101" d="100"/>
          <a:sy n="101" d="100"/>
        </p:scale>
        <p:origin x="1914"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65CCC-558E-41FD-A873-36270F02CCBA}" type="datetimeFigureOut">
              <a:rPr lang="es-PY" smtClean="0"/>
              <a:t>21/2/2020</a:t>
            </a:fld>
            <a:endParaRPr lang="es-PY"/>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D4377-B4A0-42B7-ACD7-69491ADE41C8}" type="slidenum">
              <a:rPr lang="es-PY" smtClean="0"/>
              <a:t>‹#›</a:t>
            </a:fld>
            <a:endParaRPr lang="es-PY"/>
          </a:p>
        </p:txBody>
      </p:sp>
    </p:spTree>
    <p:extLst>
      <p:ext uri="{BB962C8B-B14F-4D97-AF65-F5344CB8AC3E}">
        <p14:creationId xmlns:p14="http://schemas.microsoft.com/office/powerpoint/2010/main" val="330456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D4377-B4A0-42B7-ACD7-69491ADE41C8}" type="slidenum">
              <a:rPr lang="es-PY" smtClean="0"/>
              <a:t>1</a:t>
            </a:fld>
            <a:endParaRPr lang="es-PY"/>
          </a:p>
        </p:txBody>
      </p:sp>
    </p:spTree>
    <p:extLst>
      <p:ext uri="{BB962C8B-B14F-4D97-AF65-F5344CB8AC3E}">
        <p14:creationId xmlns:p14="http://schemas.microsoft.com/office/powerpoint/2010/main" val="295366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Y" dirty="0"/>
          </a:p>
        </p:txBody>
      </p:sp>
      <p:sp>
        <p:nvSpPr>
          <p:cNvPr id="4" name="Slide Number Placeholder 3"/>
          <p:cNvSpPr>
            <a:spLocks noGrp="1"/>
          </p:cNvSpPr>
          <p:nvPr>
            <p:ph type="sldNum" sz="quarter" idx="10"/>
          </p:nvPr>
        </p:nvSpPr>
        <p:spPr/>
        <p:txBody>
          <a:bodyPr/>
          <a:lstStyle/>
          <a:p>
            <a:fld id="{582D4377-B4A0-42B7-ACD7-69491ADE41C8}" type="slidenum">
              <a:rPr lang="es-PY" smtClean="0"/>
              <a:t>7</a:t>
            </a:fld>
            <a:endParaRPr lang="es-PY"/>
          </a:p>
        </p:txBody>
      </p:sp>
    </p:spTree>
    <p:extLst>
      <p:ext uri="{BB962C8B-B14F-4D97-AF65-F5344CB8AC3E}">
        <p14:creationId xmlns:p14="http://schemas.microsoft.com/office/powerpoint/2010/main" val="64672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403214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324660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059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73094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4235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71120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23026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6552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F0DB0FD-3DA8-46E9-B520-EE902D7E2B7E}" type="slidenum">
              <a:rPr lang="pt-BR" altLang="es-PY"/>
              <a:pPr>
                <a:defRPr/>
              </a:pPr>
              <a:t>‹#›</a:t>
            </a:fld>
            <a:endParaRPr lang="pt-BR" altLang="es-PY"/>
          </a:p>
        </p:txBody>
      </p:sp>
    </p:spTree>
    <p:extLst>
      <p:ext uri="{BB962C8B-B14F-4D97-AF65-F5344CB8AC3E}">
        <p14:creationId xmlns:p14="http://schemas.microsoft.com/office/powerpoint/2010/main" val="93165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05964A-8A54-43B5-B7CC-645377EC06F7}" type="slidenum">
              <a:rPr lang="pt-BR" altLang="es-PY"/>
              <a:pPr>
                <a:defRPr/>
              </a:pPr>
              <a:t>‹#›</a:t>
            </a:fld>
            <a:endParaRPr lang="pt-BR" altLang="es-PY"/>
          </a:p>
        </p:txBody>
      </p:sp>
    </p:spTree>
    <p:extLst>
      <p:ext uri="{BB962C8B-B14F-4D97-AF65-F5344CB8AC3E}">
        <p14:creationId xmlns:p14="http://schemas.microsoft.com/office/powerpoint/2010/main" val="3953316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01737B-8B94-4902-A7FD-44532EA121DB}" type="slidenum">
              <a:rPr lang="pt-BR" altLang="es-PY"/>
              <a:pPr>
                <a:defRPr/>
              </a:pPr>
              <a:t>‹#›</a:t>
            </a:fld>
            <a:endParaRPr lang="pt-BR" altLang="es-PY"/>
          </a:p>
        </p:txBody>
      </p:sp>
    </p:spTree>
    <p:extLst>
      <p:ext uri="{BB962C8B-B14F-4D97-AF65-F5344CB8AC3E}">
        <p14:creationId xmlns:p14="http://schemas.microsoft.com/office/powerpoint/2010/main" val="144972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95675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A77EA45-D0BE-490D-BC1A-F3CD6FE031EB}" type="slidenum">
              <a:rPr lang="pt-BR" altLang="es-PY"/>
              <a:pPr>
                <a:defRPr/>
              </a:pPr>
              <a:t>‹#›</a:t>
            </a:fld>
            <a:endParaRPr lang="pt-BR" altLang="es-PY"/>
          </a:p>
        </p:txBody>
      </p:sp>
    </p:spTree>
    <p:extLst>
      <p:ext uri="{BB962C8B-B14F-4D97-AF65-F5344CB8AC3E}">
        <p14:creationId xmlns:p14="http://schemas.microsoft.com/office/powerpoint/2010/main" val="143466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A2BD87CA-376C-4B5E-81A2-F862CF328F89}" type="slidenum">
              <a:rPr lang="pt-BR" altLang="es-PY"/>
              <a:pPr>
                <a:defRPr/>
              </a:pPr>
              <a:t>‹#›</a:t>
            </a:fld>
            <a:endParaRPr lang="pt-BR" altLang="es-PY"/>
          </a:p>
        </p:txBody>
      </p:sp>
    </p:spTree>
    <p:extLst>
      <p:ext uri="{BB962C8B-B14F-4D97-AF65-F5344CB8AC3E}">
        <p14:creationId xmlns:p14="http://schemas.microsoft.com/office/powerpoint/2010/main" val="3609536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F79377B-277B-47CE-806B-FA5B68589987}" type="slidenum">
              <a:rPr lang="pt-BR" altLang="es-PY"/>
              <a:pPr>
                <a:defRPr/>
              </a:pPr>
              <a:t>‹#›</a:t>
            </a:fld>
            <a:endParaRPr lang="pt-BR" altLang="es-PY"/>
          </a:p>
        </p:txBody>
      </p:sp>
    </p:spTree>
    <p:extLst>
      <p:ext uri="{BB962C8B-B14F-4D97-AF65-F5344CB8AC3E}">
        <p14:creationId xmlns:p14="http://schemas.microsoft.com/office/powerpoint/2010/main" val="179731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CD07276F-5013-4AA4-A418-F9A9A31D3881}" type="slidenum">
              <a:rPr lang="pt-BR" altLang="es-PY"/>
              <a:pPr>
                <a:defRPr/>
              </a:pPr>
              <a:t>‹#›</a:t>
            </a:fld>
            <a:endParaRPr lang="pt-BR" altLang="es-PY"/>
          </a:p>
        </p:txBody>
      </p:sp>
    </p:spTree>
    <p:extLst>
      <p:ext uri="{BB962C8B-B14F-4D97-AF65-F5344CB8AC3E}">
        <p14:creationId xmlns:p14="http://schemas.microsoft.com/office/powerpoint/2010/main" val="291566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EE51963-253C-45D4-82D0-0CA13ED5D5B1}" type="slidenum">
              <a:rPr lang="pt-BR" altLang="es-PY"/>
              <a:pPr>
                <a:defRPr/>
              </a:pPr>
              <a:t>‹#›</a:t>
            </a:fld>
            <a:endParaRPr lang="pt-BR" altLang="es-PY"/>
          </a:p>
        </p:txBody>
      </p:sp>
    </p:spTree>
    <p:extLst>
      <p:ext uri="{BB962C8B-B14F-4D97-AF65-F5344CB8AC3E}">
        <p14:creationId xmlns:p14="http://schemas.microsoft.com/office/powerpoint/2010/main" val="102948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341FE36-8F7A-4F5F-A9A9-C0FC63E319F3}" type="slidenum">
              <a:rPr lang="pt-BR" altLang="es-PY"/>
              <a:pPr>
                <a:defRPr/>
              </a:pPr>
              <a:t>‹#›</a:t>
            </a:fld>
            <a:endParaRPr lang="pt-BR" altLang="es-PY"/>
          </a:p>
        </p:txBody>
      </p:sp>
    </p:spTree>
    <p:extLst>
      <p:ext uri="{BB962C8B-B14F-4D97-AF65-F5344CB8AC3E}">
        <p14:creationId xmlns:p14="http://schemas.microsoft.com/office/powerpoint/2010/main" val="161928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1E42AD5-2B93-4545-A32B-15C460921410}" type="slidenum">
              <a:rPr lang="pt-BR" altLang="es-PY"/>
              <a:pPr>
                <a:defRPr/>
              </a:pPr>
              <a:t>‹#›</a:t>
            </a:fld>
            <a:endParaRPr lang="pt-BR" altLang="es-PY"/>
          </a:p>
        </p:txBody>
      </p:sp>
    </p:spTree>
    <p:extLst>
      <p:ext uri="{BB962C8B-B14F-4D97-AF65-F5344CB8AC3E}">
        <p14:creationId xmlns:p14="http://schemas.microsoft.com/office/powerpoint/2010/main" val="3274717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07188" y="228600"/>
            <a:ext cx="2135187" cy="587057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01625" y="228600"/>
            <a:ext cx="6253163" cy="587057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654BEC4-A736-4404-AE3A-EDCF44032137}" type="slidenum">
              <a:rPr lang="pt-BR" altLang="es-PY"/>
              <a:pPr>
                <a:defRPr/>
              </a:pPr>
              <a:t>‹#›</a:t>
            </a:fld>
            <a:endParaRPr lang="pt-BR" altLang="es-PY"/>
          </a:p>
        </p:txBody>
      </p:sp>
    </p:spTree>
    <p:extLst>
      <p:ext uri="{BB962C8B-B14F-4D97-AF65-F5344CB8AC3E}">
        <p14:creationId xmlns:p14="http://schemas.microsoft.com/office/powerpoint/2010/main" val="392045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21/2/2020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00574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5753B-B80B-493C-8794-D7D068E01EB0}" type="datetimeFigureOut">
              <a:rPr lang="es-PY" smtClean="0"/>
              <a:t>21/2/2020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42138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5753B-B80B-493C-8794-D7D068E01EB0}" type="datetimeFigureOut">
              <a:rPr lang="es-PY" smtClean="0"/>
              <a:t>21/2/2020</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399041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45753B-B80B-493C-8794-D7D068E01EB0}" type="datetimeFigureOut">
              <a:rPr lang="es-PY" smtClean="0"/>
              <a:t>21/2/2020</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87320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5753B-B80B-493C-8794-D7D068E01EB0}" type="datetimeFigureOut">
              <a:rPr lang="es-PY" smtClean="0"/>
              <a:t>21/2/2020</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94387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45753B-B80B-493C-8794-D7D068E01EB0}" type="datetimeFigureOut">
              <a:rPr lang="es-PY" smtClean="0"/>
              <a:t>21/2/2020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379785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45753B-B80B-493C-8794-D7D068E01EB0}" type="datetimeFigureOut">
              <a:rPr lang="es-PY" smtClean="0"/>
              <a:t>21/2/2020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18251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45753B-B80B-493C-8794-D7D068E01EB0}" type="datetimeFigureOut">
              <a:rPr lang="es-PY" smtClean="0"/>
              <a:t>21/2/2020</a:t>
            </a:fld>
            <a:endParaRPr lang="es-PY"/>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87CBE19-87F8-4465-8B9C-78BDE2521FA5}" type="slidenum">
              <a:rPr lang="es-PY" smtClean="0"/>
              <a:t>‹#›</a:t>
            </a:fld>
            <a:endParaRPr lang="es-PY"/>
          </a:p>
        </p:txBody>
      </p:sp>
    </p:spTree>
    <p:extLst>
      <p:ext uri="{BB962C8B-B14F-4D97-AF65-F5344CB8AC3E}">
        <p14:creationId xmlns:p14="http://schemas.microsoft.com/office/powerpoint/2010/main" val="3883808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228600"/>
            <a:ext cx="8510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s-PY" smtClean="0"/>
              <a:t>Clique para editar o estilo do título mestre</a:t>
            </a:r>
          </a:p>
        </p:txBody>
      </p:sp>
      <p:sp>
        <p:nvSpPr>
          <p:cNvPr id="1027" name="Rectangle 3"/>
          <p:cNvSpPr>
            <a:spLocks noGrp="1" noRot="1" noChangeArrowheads="1"/>
          </p:cNvSpPr>
          <p:nvPr>
            <p:ph type="body" idx="1"/>
          </p:nvPr>
        </p:nvSpPr>
        <p:spPr bwMode="auto">
          <a:xfrm>
            <a:off x="301625" y="1676400"/>
            <a:ext cx="85407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s-PY" smtClean="0"/>
              <a:t>Clique para editar os estilos do texto mestre</a:t>
            </a:r>
          </a:p>
          <a:p>
            <a:pPr lvl="1"/>
            <a:r>
              <a:rPr lang="pt-BR" altLang="es-PY" smtClean="0"/>
              <a:t>Segundo nível</a:t>
            </a:r>
          </a:p>
          <a:p>
            <a:pPr lvl="2"/>
            <a:r>
              <a:rPr lang="pt-BR" altLang="es-PY" smtClean="0"/>
              <a:t>Terceiro nível</a:t>
            </a:r>
          </a:p>
          <a:p>
            <a:pPr lvl="3"/>
            <a:r>
              <a:rPr lang="pt-BR" altLang="es-PY" smtClean="0"/>
              <a:t>Quarto nível</a:t>
            </a:r>
          </a:p>
          <a:p>
            <a:pPr lvl="4"/>
            <a:r>
              <a:rPr lang="pt-BR" altLang="es-PY" smtClean="0"/>
              <a:t>Quinto nível</a:t>
            </a:r>
          </a:p>
        </p:txBody>
      </p:sp>
      <p:sp>
        <p:nvSpPr>
          <p:cNvPr id="22528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mn-lt"/>
                <a:cs typeface="+mn-cs"/>
              </a:defRPr>
            </a:lvl1pPr>
          </a:lstStyle>
          <a:p>
            <a:pPr>
              <a:defRPr/>
            </a:pPr>
            <a:endParaRPr lang="pt-BR"/>
          </a:p>
        </p:txBody>
      </p:sp>
      <p:sp>
        <p:nvSpPr>
          <p:cNvPr id="225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cs typeface="+mn-cs"/>
              </a:defRPr>
            </a:lvl1pPr>
          </a:lstStyle>
          <a:p>
            <a:pPr>
              <a:defRPr/>
            </a:pPr>
            <a:endParaRPr lang="pt-BR"/>
          </a:p>
        </p:txBody>
      </p:sp>
      <p:sp>
        <p:nvSpPr>
          <p:cNvPr id="22528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defRPr>
            </a:lvl1pPr>
          </a:lstStyle>
          <a:p>
            <a:pPr>
              <a:defRPr/>
            </a:pPr>
            <a:fld id="{DA8E667B-034C-4455-9921-21F0C0E83B20}" type="slidenum">
              <a:rPr lang="pt-BR" altLang="es-PY"/>
              <a:pPr>
                <a:defRPr/>
              </a:pPr>
              <a:t>‹#›</a:t>
            </a:fld>
            <a:endParaRPr lang="pt-BR" altLang="es-PY"/>
          </a:p>
        </p:txBody>
      </p:sp>
    </p:spTree>
    <p:extLst>
      <p:ext uri="{BB962C8B-B14F-4D97-AF65-F5344CB8AC3E}">
        <p14:creationId xmlns:p14="http://schemas.microsoft.com/office/powerpoint/2010/main" val="715061333"/>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sz="4400">
          <a:solidFill>
            <a:srgbClr val="00246C"/>
          </a:solidFill>
          <a:latin typeface="+mj-lt"/>
          <a:ea typeface="+mj-ea"/>
          <a:cs typeface="+mj-cs"/>
        </a:defRPr>
      </a:lvl1pPr>
      <a:lvl2pPr algn="ctr" rtl="0" eaLnBrk="0" fontAlgn="base" hangingPunct="0">
        <a:spcBef>
          <a:spcPct val="0"/>
        </a:spcBef>
        <a:spcAft>
          <a:spcPct val="0"/>
        </a:spcAft>
        <a:defRPr sz="4400">
          <a:solidFill>
            <a:srgbClr val="00246C"/>
          </a:solidFill>
          <a:latin typeface="Arial" charset="0"/>
        </a:defRPr>
      </a:lvl2pPr>
      <a:lvl3pPr algn="ctr" rtl="0" eaLnBrk="0" fontAlgn="base" hangingPunct="0">
        <a:spcBef>
          <a:spcPct val="0"/>
        </a:spcBef>
        <a:spcAft>
          <a:spcPct val="0"/>
        </a:spcAft>
        <a:defRPr sz="4400">
          <a:solidFill>
            <a:srgbClr val="00246C"/>
          </a:solidFill>
          <a:latin typeface="Arial" charset="0"/>
        </a:defRPr>
      </a:lvl3pPr>
      <a:lvl4pPr algn="ctr" rtl="0" eaLnBrk="0" fontAlgn="base" hangingPunct="0">
        <a:spcBef>
          <a:spcPct val="0"/>
        </a:spcBef>
        <a:spcAft>
          <a:spcPct val="0"/>
        </a:spcAft>
        <a:defRPr sz="4400">
          <a:solidFill>
            <a:srgbClr val="00246C"/>
          </a:solidFill>
          <a:latin typeface="Arial" charset="0"/>
        </a:defRPr>
      </a:lvl4pPr>
      <a:lvl5pPr algn="ctr" rtl="0" eaLnBrk="0" fontAlgn="base" hangingPunct="0">
        <a:spcBef>
          <a:spcPct val="0"/>
        </a:spcBef>
        <a:spcAft>
          <a:spcPct val="0"/>
        </a:spcAft>
        <a:defRPr sz="4400">
          <a:solidFill>
            <a:srgbClr val="00246C"/>
          </a:solidFill>
          <a:latin typeface="Arial" charset="0"/>
        </a:defRPr>
      </a:lvl5pPr>
      <a:lvl6pPr marL="457200" algn="ctr" rtl="0" fontAlgn="base">
        <a:spcBef>
          <a:spcPct val="0"/>
        </a:spcBef>
        <a:spcAft>
          <a:spcPct val="0"/>
        </a:spcAft>
        <a:defRPr sz="4400">
          <a:solidFill>
            <a:srgbClr val="00246C"/>
          </a:solidFill>
          <a:latin typeface="Arial" charset="0"/>
        </a:defRPr>
      </a:lvl6pPr>
      <a:lvl7pPr marL="914400" algn="ctr" rtl="0" fontAlgn="base">
        <a:spcBef>
          <a:spcPct val="0"/>
        </a:spcBef>
        <a:spcAft>
          <a:spcPct val="0"/>
        </a:spcAft>
        <a:defRPr sz="4400">
          <a:solidFill>
            <a:srgbClr val="00246C"/>
          </a:solidFill>
          <a:latin typeface="Arial" charset="0"/>
        </a:defRPr>
      </a:lvl7pPr>
      <a:lvl8pPr marL="1371600" algn="ctr" rtl="0" fontAlgn="base">
        <a:spcBef>
          <a:spcPct val="0"/>
        </a:spcBef>
        <a:spcAft>
          <a:spcPct val="0"/>
        </a:spcAft>
        <a:defRPr sz="4400">
          <a:solidFill>
            <a:srgbClr val="00246C"/>
          </a:solidFill>
          <a:latin typeface="Arial" charset="0"/>
        </a:defRPr>
      </a:lvl8pPr>
      <a:lvl9pPr marL="1828800" algn="ctr" rtl="0" fontAlgn="base">
        <a:spcBef>
          <a:spcPct val="0"/>
        </a:spcBef>
        <a:spcAft>
          <a:spcPct val="0"/>
        </a:spcAft>
        <a:defRPr sz="4400">
          <a:solidFill>
            <a:srgbClr val="00246C"/>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l.facebook.com/l.php?u=https://www.elobservador.com.uy/nota/alfredo-fossali-montes-del-plata-tiene-60-000-hectareas-plantadas-en-asociacion-con-300-productores--201974215354?fbclid%3DIwAR1emk6cWw_HqKrhGBRg7QoAi4qYXkSIhvNp3eIojkFW7Xl99AVGYxXgajg&amp;h=AT3o1DKhfHeEExRKpi5b7LmEDj9-cPSEJvdJ9_ksY_lYYFxce6-Ihu-SGwi4EKPEx-65KdX8hpzTQE_5-H8Q7IKnLFONZ9p8_2joMm8bhVYdALmaZn7fzdN5qdTV7c0s5pHn_lts042Bfe2X1RCjPPmB3Mtvm-rjpmsJMlyc0xVi1YmhyNRMJ6YT9LZL_O-EZaLcMxJ6V6FtveHSO2D1MjfWbcMchFYCibUm0OHPWW8qkbWubVMpJWf1HVWmHL2m_SSYVUmy0WtdHaYvEVH7Z04g6YGZkanv5bMi4QqEpLzK4ayRV6_ATY5O_BLKpw-2pFvcGlF03h43jFVaThb8UVP2H3Er0MJZmH_bLtd0TIpuVA-2Hjs3IMASB31NaZGd5dyUrzIAXZzQeIi-Kx7Xzn7R8EaUDGMZkAzIw_-N-CAVTH3SxaOmG3NSamV-XPHNEHS3evQOP429l-U6VvjTIc03WK3qutoCAUHEsGhOr_E2JI7ZMG-ZKV5WYh0K-HAioQBJCq0Nohl8P8WkUib87iGttWyipQZbdY3irOgl3lxlQZctfnYf9N96BNRINJCdOB_Z4yoXWBsqKapSbhwU9QCQ4CYGQFP4SVo2guQxJBYGQC-91zihTuoet91DOP2kZ1oG7Km0XAVbxFLfHoDcLQDglj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fronterajesuita.com.ar/wp-content/uploads/2019/06/20190611125804_38011119_0_body.jp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745" y="620688"/>
            <a:ext cx="4230470" cy="1007279"/>
          </a:xfrm>
          <a:prstGeom prst="rect">
            <a:avLst/>
          </a:prstGeom>
        </p:spPr>
      </p:pic>
      <p:sp>
        <p:nvSpPr>
          <p:cNvPr id="4" name="3 Título"/>
          <p:cNvSpPr>
            <a:spLocks noGrp="1"/>
          </p:cNvSpPr>
          <p:nvPr>
            <p:ph type="ctrTitle"/>
          </p:nvPr>
        </p:nvSpPr>
        <p:spPr>
          <a:xfrm>
            <a:off x="169775" y="5565726"/>
            <a:ext cx="8856984" cy="576064"/>
          </a:xfrm>
        </p:spPr>
        <p:style>
          <a:lnRef idx="2">
            <a:schemeClr val="accent2"/>
          </a:lnRef>
          <a:fillRef idx="1">
            <a:schemeClr val="lt1"/>
          </a:fillRef>
          <a:effectRef idx="0">
            <a:schemeClr val="accent2"/>
          </a:effectRef>
          <a:fontRef idx="minor">
            <a:schemeClr val="dk1"/>
          </a:fontRef>
        </p:style>
        <p:txBody>
          <a:bodyPr>
            <a:normAutofit fontScale="90000"/>
          </a:bodyPr>
          <a:lstStyle/>
          <a:p>
            <a:pPr marL="182880" indent="0" algn="ctr">
              <a:buNone/>
              <a:tabLst>
                <a:tab pos="4837113" algn="l"/>
              </a:tabLst>
            </a:pPr>
            <a:r>
              <a:rPr lang="es-PY" sz="3200" dirty="0" smtClean="0">
                <a:solidFill>
                  <a:schemeClr val="accent4">
                    <a:lumMod val="50000"/>
                  </a:schemeClr>
                </a:solidFill>
                <a:latin typeface="Cooper Black" panose="0208090404030B020404" pitchFamily="18" charset="0"/>
              </a:rPr>
              <a:t/>
            </a:r>
            <a:br>
              <a:rPr lang="es-PY" sz="3200" dirty="0" smtClean="0">
                <a:solidFill>
                  <a:schemeClr val="accent4">
                    <a:lumMod val="50000"/>
                  </a:schemeClr>
                </a:solidFill>
                <a:latin typeface="Cooper Black" panose="0208090404030B020404" pitchFamily="18" charset="0"/>
              </a:rPr>
            </a:br>
            <a:r>
              <a:rPr lang="es-PY" sz="2800" b="1" dirty="0" smtClean="0">
                <a:solidFill>
                  <a:schemeClr val="accent2">
                    <a:lumMod val="75000"/>
                  </a:schemeClr>
                </a:solidFill>
                <a:latin typeface="+mj-lt"/>
              </a:rPr>
              <a:t>DESARROLLO FORESTAL SOSTENIBLE </a:t>
            </a:r>
            <a:endParaRPr lang="es-PY" sz="2800" b="1" dirty="0">
              <a:solidFill>
                <a:schemeClr val="accent2">
                  <a:lumMod val="75000"/>
                </a:schemeClr>
              </a:solidFill>
              <a:latin typeface="+mj-lt"/>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722" y="2606953"/>
            <a:ext cx="2321774" cy="1594247"/>
          </a:xfrm>
          <a:prstGeom prst="rect">
            <a:avLst/>
          </a:prstGeom>
        </p:spPr>
      </p:pic>
      <p:sp>
        <p:nvSpPr>
          <p:cNvPr id="6" name="5 Rectángulo"/>
          <p:cNvSpPr/>
          <p:nvPr/>
        </p:nvSpPr>
        <p:spPr>
          <a:xfrm>
            <a:off x="1403648" y="1780074"/>
            <a:ext cx="5103567" cy="4093428"/>
          </a:xfrm>
          <a:prstGeom prst="rect">
            <a:avLst/>
          </a:prstGeom>
        </p:spPr>
        <p:txBody>
          <a:bodyPr wrap="square">
            <a:spAutoFit/>
          </a:bodyPr>
          <a:lstStyle/>
          <a:p>
            <a:pPr algn="ctr"/>
            <a:endParaRPr lang="pt-BR" sz="2400" dirty="0"/>
          </a:p>
          <a:p>
            <a:pPr algn="ctr"/>
            <a:r>
              <a:rPr lang="pt-BR" sz="2000" b="1" dirty="0" smtClean="0"/>
              <a:t>Paraguay 2019</a:t>
            </a:r>
          </a:p>
          <a:p>
            <a:pPr algn="ctr"/>
            <a:endParaRPr lang="pt-BR" sz="2000" b="1" dirty="0" smtClean="0"/>
          </a:p>
          <a:p>
            <a:pPr algn="ctr"/>
            <a:r>
              <a:rPr lang="pt-BR" sz="2000" b="1" dirty="0" smtClean="0"/>
              <a:t>INVERSIONES FORESTALES, AMBIENTE Y DESARROLLO.</a:t>
            </a:r>
          </a:p>
          <a:p>
            <a:pPr algn="ctr"/>
            <a:endParaRPr lang="pt-BR" sz="2000" b="1" dirty="0" smtClean="0"/>
          </a:p>
          <a:p>
            <a:pPr algn="ctr"/>
            <a:r>
              <a:rPr lang="pt-BR" sz="2000" b="1" dirty="0" smtClean="0"/>
              <a:t>Desafíos y Oportunidades</a:t>
            </a:r>
          </a:p>
          <a:p>
            <a:pPr algn="ctr"/>
            <a:endParaRPr lang="pt-BR" sz="1600" b="1" dirty="0" smtClean="0"/>
          </a:p>
          <a:p>
            <a:pPr algn="ctr"/>
            <a:endParaRPr lang="pt-BR" sz="1600" b="1" dirty="0"/>
          </a:p>
          <a:p>
            <a:pPr algn="ctr"/>
            <a:endParaRPr lang="pt-BR" sz="1600" b="1" dirty="0"/>
          </a:p>
          <a:p>
            <a:pPr algn="ctr"/>
            <a:r>
              <a:rPr lang="pt-BR" sz="1600" b="1" dirty="0" smtClean="0"/>
              <a:t>                                             Rafael Carlstein </a:t>
            </a:r>
          </a:p>
          <a:p>
            <a:pPr algn="ctr"/>
            <a:endParaRPr lang="pt-BR" sz="1600" b="1" dirty="0"/>
          </a:p>
          <a:p>
            <a:pPr algn="ctr"/>
            <a:endParaRPr lang="pt-BR" sz="1600" b="1" dirty="0"/>
          </a:p>
          <a:p>
            <a:pPr algn="ctr"/>
            <a:endParaRPr lang="en-US" sz="2000" dirty="0"/>
          </a:p>
        </p:txBody>
      </p:sp>
    </p:spTree>
    <p:extLst>
      <p:ext uri="{BB962C8B-B14F-4D97-AF65-F5344CB8AC3E}">
        <p14:creationId xmlns:p14="http://schemas.microsoft.com/office/powerpoint/2010/main" val="16535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17138"/>
            <a:ext cx="4536504"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en-US" b="1" dirty="0" smtClean="0">
                <a:solidFill>
                  <a:schemeClr val="accent2">
                    <a:lumMod val="75000"/>
                  </a:schemeClr>
                </a:solidFill>
                <a:latin typeface="+mj-lt"/>
                <a:ea typeface="Times New Roman" pitchFamily="18" charset="0"/>
                <a:cs typeface="Arial" pitchFamily="34" charset="0"/>
              </a:rPr>
              <a:t>Areas </a:t>
            </a:r>
            <a:r>
              <a:rPr lang="en-US" altLang="en-US" b="1" dirty="0" err="1">
                <a:solidFill>
                  <a:schemeClr val="accent2">
                    <a:lumMod val="75000"/>
                  </a:schemeClr>
                </a:solidFill>
                <a:latin typeface="+mj-lt"/>
                <a:ea typeface="Times New Roman" pitchFamily="18" charset="0"/>
                <a:cs typeface="Arial" pitchFamily="34" charset="0"/>
              </a:rPr>
              <a:t>aptas</a:t>
            </a:r>
            <a:r>
              <a:rPr lang="en-US" altLang="en-US" b="1" dirty="0">
                <a:solidFill>
                  <a:schemeClr val="accent2">
                    <a:lumMod val="75000"/>
                  </a:schemeClr>
                </a:solidFill>
                <a:latin typeface="+mj-lt"/>
                <a:ea typeface="Times New Roman" pitchFamily="18" charset="0"/>
                <a:cs typeface="Arial" pitchFamily="34" charset="0"/>
              </a:rPr>
              <a:t> para </a:t>
            </a:r>
            <a:r>
              <a:rPr lang="en-US" altLang="en-US" b="1" dirty="0" err="1">
                <a:solidFill>
                  <a:schemeClr val="accent2">
                    <a:lumMod val="75000"/>
                  </a:schemeClr>
                </a:solidFill>
                <a:latin typeface="+mj-lt"/>
                <a:ea typeface="Times New Roman" pitchFamily="18" charset="0"/>
                <a:cs typeface="Arial" pitchFamily="34" charset="0"/>
              </a:rPr>
              <a:t>Plantaciones</a:t>
            </a:r>
            <a:r>
              <a:rPr lang="en-US" altLang="en-US" b="1" dirty="0">
                <a:solidFill>
                  <a:schemeClr val="accent2">
                    <a:lumMod val="75000"/>
                  </a:schemeClr>
                </a:solidFill>
                <a:latin typeface="+mj-lt"/>
                <a:ea typeface="Times New Roman" pitchFamily="18" charset="0"/>
                <a:cs typeface="Arial" pitchFamily="34" charset="0"/>
              </a:rPr>
              <a:t> </a:t>
            </a:r>
            <a:r>
              <a:rPr lang="en-US" altLang="en-US" b="1" dirty="0" err="1">
                <a:solidFill>
                  <a:schemeClr val="accent2">
                    <a:lumMod val="75000"/>
                  </a:schemeClr>
                </a:solidFill>
                <a:latin typeface="+mj-lt"/>
                <a:ea typeface="Times New Roman" pitchFamily="18" charset="0"/>
                <a:cs typeface="Arial" pitchFamily="34" charset="0"/>
              </a:rPr>
              <a:t>Forestales</a:t>
            </a:r>
            <a:endParaRPr lang="en-US" altLang="en-US" b="1" dirty="0">
              <a:solidFill>
                <a:schemeClr val="accent2">
                  <a:lumMod val="75000"/>
                </a:schemeClr>
              </a:solidFill>
              <a:latin typeface="+mj-lt"/>
              <a:cs typeface="Arial" pitchFamily="34" charset="0"/>
            </a:endParaRPr>
          </a:p>
          <a:p>
            <a:pPr lvl="0" algn="ctr" defTabSz="914400" eaLnBrk="0" fontAlgn="base" hangingPunct="0">
              <a:spcBef>
                <a:spcPct val="0"/>
              </a:spcBef>
              <a:spcAft>
                <a:spcPct val="0"/>
              </a:spcAft>
            </a:pPr>
            <a:endParaRPr lang="en-US" altLang="en-US" b="1" dirty="0">
              <a:solidFill>
                <a:schemeClr val="accent2">
                  <a:lumMod val="60000"/>
                  <a:lumOff val="40000"/>
                </a:schemeClr>
              </a:solidFill>
              <a:latin typeface="+mj-l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rgbClr val="0070C0"/>
              </a:solidFill>
              <a:effectLst/>
              <a:latin typeface="+mj-lt"/>
              <a:ea typeface="Times New Roman" pitchFamily="18" charset="0"/>
              <a:cs typeface="Arial"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cxnSp>
        <p:nvCxnSpPr>
          <p:cNvPr id="12" name="11 Conector recto"/>
          <p:cNvCxnSpPr/>
          <p:nvPr/>
        </p:nvCxnSpPr>
        <p:spPr>
          <a:xfrm>
            <a:off x="2771800" y="1700808"/>
            <a:ext cx="33034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D:\00000  ECO DESARROLLO &amp; SILVAPAR  2017-08-12  y 13\0000  2017-08-14 PROYECTO - Documentos de apoyo\1.INFONA - Infos\INFONA - Mapa Potencial Fores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63577"/>
            <a:ext cx="4608513" cy="651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8784976" cy="5877272"/>
          </a:xfrm>
          <a:prstGeom prst="rect">
            <a:avLst/>
          </a:prstGeom>
          <a:noFill/>
        </p:spPr>
        <p:txBody>
          <a:bodyPr wrap="square" rtlCol="0">
            <a:spAutoFit/>
          </a:bodyPr>
          <a:lstStyle/>
          <a:p>
            <a:endParaRPr lang="en-US" dirty="0"/>
          </a:p>
        </p:txBody>
      </p:sp>
      <p:sp>
        <p:nvSpPr>
          <p:cNvPr id="5" name="Rectangle 4"/>
          <p:cNvSpPr/>
          <p:nvPr/>
        </p:nvSpPr>
        <p:spPr>
          <a:xfrm>
            <a:off x="395536" y="980728"/>
            <a:ext cx="8748464" cy="2031325"/>
          </a:xfrm>
          <a:prstGeom prst="rect">
            <a:avLst/>
          </a:prstGeom>
        </p:spPr>
        <p:txBody>
          <a:bodyPr wrap="square">
            <a:spAutoFit/>
          </a:bodyPr>
          <a:lstStyle/>
          <a:p>
            <a:r>
              <a:rPr lang="en-GB" dirty="0">
                <a:solidFill>
                  <a:srgbClr val="0070C0"/>
                </a:solidFill>
                <a:latin typeface="Arial" pitchFamily="34" charset="0"/>
                <a:cs typeface="Arial" pitchFamily="34" charset="0"/>
              </a:rPr>
              <a:t> </a:t>
            </a:r>
            <a:endParaRPr lang="es-PY" dirty="0">
              <a:solidFill>
                <a:srgbClr val="0070C0"/>
              </a:solidFill>
              <a:latin typeface="Arial" pitchFamily="34" charset="0"/>
              <a:cs typeface="Arial" pitchFamily="34" charset="0"/>
            </a:endParaRPr>
          </a:p>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6" name="1 CuadroTexto"/>
          <p:cNvSpPr txBox="1"/>
          <p:nvPr/>
        </p:nvSpPr>
        <p:spPr>
          <a:xfrm>
            <a:off x="251520" y="980728"/>
            <a:ext cx="8937376" cy="6029672"/>
          </a:xfrm>
          <a:prstGeom prst="rect">
            <a:avLst/>
          </a:prstGeom>
          <a:noFill/>
        </p:spPr>
        <p:txBody>
          <a:bodyPr wrap="square" rtlCol="0">
            <a:spAutoFit/>
          </a:bodyPr>
          <a:lstStyle/>
          <a:p>
            <a:endParaRPr lang="en-US" dirty="0"/>
          </a:p>
        </p:txBody>
      </p:sp>
      <p:sp>
        <p:nvSpPr>
          <p:cNvPr id="3" name="Rectangle 2"/>
          <p:cNvSpPr/>
          <p:nvPr/>
        </p:nvSpPr>
        <p:spPr>
          <a:xfrm>
            <a:off x="-12254" y="404664"/>
            <a:ext cx="9144000" cy="6768520"/>
          </a:xfrm>
          <a:prstGeom prst="rect">
            <a:avLst/>
          </a:prstGeom>
        </p:spPr>
        <p:txBody>
          <a:bodyPr wrap="square">
            <a:spAutoFit/>
          </a:bodyPr>
          <a:lstStyle/>
          <a:p>
            <a:pPr>
              <a:lnSpc>
                <a:spcPct val="115000"/>
              </a:lnSpc>
              <a:spcAft>
                <a:spcPts val="1000"/>
              </a:spcAft>
            </a:pPr>
            <a:r>
              <a:rPr lang="es-ES" b="1" dirty="0" smtClean="0">
                <a:solidFill>
                  <a:schemeClr val="accent2">
                    <a:lumMod val="75000"/>
                  </a:schemeClr>
                </a:solidFill>
                <a:latin typeface="+mj-lt"/>
                <a:ea typeface="Calibri" panose="020F0502020204030204" pitchFamily="34" charset="0"/>
                <a:cs typeface="Calibri" panose="020F0502020204030204" pitchFamily="34" charset="0"/>
              </a:rPr>
              <a:t>POLITICA FORESTAL NACIONAL - MARCO LEGAL</a:t>
            </a: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El </a:t>
            </a:r>
            <a:r>
              <a:rPr lang="es-ES" sz="1600" dirty="0">
                <a:solidFill>
                  <a:schemeClr val="accent2">
                    <a:lumMod val="75000"/>
                  </a:schemeClr>
                </a:solidFill>
                <a:ea typeface="Times New Roman" panose="02020603050405020304" pitchFamily="18" charset="0"/>
                <a:cs typeface="Calibri" panose="020F0502020204030204" pitchFamily="34" charset="0"/>
              </a:rPr>
              <a:t>País está preparado para iniciar el despegue de las inversiones empresariales en Plantaciones </a:t>
            </a:r>
            <a:r>
              <a:rPr lang="es-ES" sz="1600" dirty="0" smtClean="0">
                <a:solidFill>
                  <a:schemeClr val="accent2">
                    <a:lumMod val="75000"/>
                  </a:schemeClr>
                </a:solidFill>
                <a:ea typeface="Times New Roman" panose="02020603050405020304" pitchFamily="18" charset="0"/>
                <a:cs typeface="Calibri" panose="020F0502020204030204" pitchFamily="34" charset="0"/>
              </a:rPr>
              <a:t>Forestales.</a:t>
            </a:r>
            <a:endParaRPr lang="es-PY" sz="1600" dirty="0" smtClean="0">
              <a:solidFill>
                <a:schemeClr val="accent2">
                  <a:lumMod val="75000"/>
                </a:schemeClr>
              </a:solidFill>
              <a:ea typeface="Times New Roman" panose="02020603050405020304" pitchFamily="18" charset="0"/>
              <a:cs typeface="Times New Roman" panose="02020603050405020304" pitchFamily="18" charset="0"/>
            </a:endParaRPr>
          </a:p>
          <a:p>
            <a:pPr algn="just">
              <a:lnSpc>
                <a:spcPct val="115000"/>
              </a:lnSpc>
              <a:spcAft>
                <a:spcPts val="0"/>
              </a:spcAft>
            </a:pPr>
            <a:r>
              <a:rPr lang="es-ES" sz="1600" dirty="0">
                <a:solidFill>
                  <a:schemeClr val="accent2">
                    <a:lumMod val="75000"/>
                  </a:schemeClr>
                </a:solidFill>
                <a:ea typeface="Times New Roman" panose="02020603050405020304" pitchFamily="18" charset="0"/>
                <a:cs typeface="Calibri" panose="020F0502020204030204" pitchFamily="34" charset="0"/>
              </a:rPr>
              <a:t>E</a:t>
            </a:r>
            <a:r>
              <a:rPr lang="es-ES" sz="1600" dirty="0" smtClean="0">
                <a:solidFill>
                  <a:schemeClr val="accent2">
                    <a:lumMod val="75000"/>
                  </a:schemeClr>
                </a:solidFill>
                <a:ea typeface="Times New Roman" panose="02020603050405020304" pitchFamily="18" charset="0"/>
                <a:cs typeface="Calibri" panose="020F0502020204030204" pitchFamily="34" charset="0"/>
              </a:rPr>
              <a:t>l Marco </a:t>
            </a:r>
            <a:r>
              <a:rPr lang="es-ES" sz="1600" dirty="0">
                <a:solidFill>
                  <a:schemeClr val="accent2">
                    <a:lumMod val="75000"/>
                  </a:schemeClr>
                </a:solidFill>
                <a:ea typeface="Times New Roman" panose="02020603050405020304" pitchFamily="18" charset="0"/>
                <a:cs typeface="Calibri" panose="020F0502020204030204" pitchFamily="34" charset="0"/>
              </a:rPr>
              <a:t>Legal y </a:t>
            </a:r>
            <a:r>
              <a:rPr lang="es-ES" sz="1600" dirty="0" smtClean="0">
                <a:solidFill>
                  <a:schemeClr val="accent2">
                    <a:lumMod val="75000"/>
                  </a:schemeClr>
                </a:solidFill>
                <a:ea typeface="Times New Roman" panose="02020603050405020304" pitchFamily="18" charset="0"/>
                <a:cs typeface="Calibri" panose="020F0502020204030204" pitchFamily="34" charset="0"/>
              </a:rPr>
              <a:t>las </a:t>
            </a:r>
            <a:r>
              <a:rPr lang="es-ES" sz="1600" dirty="0">
                <a:solidFill>
                  <a:schemeClr val="accent2">
                    <a:lumMod val="75000"/>
                  </a:schemeClr>
                </a:solidFill>
                <a:ea typeface="Times New Roman" panose="02020603050405020304" pitchFamily="18" charset="0"/>
                <a:cs typeface="Calibri" panose="020F0502020204030204" pitchFamily="34" charset="0"/>
              </a:rPr>
              <a:t>Políticas de </a:t>
            </a:r>
            <a:r>
              <a:rPr lang="es-ES" sz="1600" dirty="0" smtClean="0">
                <a:solidFill>
                  <a:schemeClr val="accent2">
                    <a:lumMod val="75000"/>
                  </a:schemeClr>
                </a:solidFill>
                <a:ea typeface="Times New Roman" panose="02020603050405020304" pitchFamily="18" charset="0"/>
                <a:cs typeface="Calibri" panose="020F0502020204030204" pitchFamily="34" charset="0"/>
              </a:rPr>
              <a:t>Estado permitirán </a:t>
            </a:r>
            <a:r>
              <a:rPr lang="es-ES" sz="1600" dirty="0">
                <a:solidFill>
                  <a:schemeClr val="accent2">
                    <a:lumMod val="75000"/>
                  </a:schemeClr>
                </a:solidFill>
                <a:ea typeface="Times New Roman" panose="02020603050405020304" pitchFamily="18" charset="0"/>
                <a:cs typeface="Calibri" panose="020F0502020204030204" pitchFamily="34" charset="0"/>
              </a:rPr>
              <a:t>aprovechar las extraordinarias condiciones climáticas y de suelo del Paraguay.  </a:t>
            </a:r>
            <a:endParaRPr lang="es-ES" sz="1600" dirty="0" smtClean="0">
              <a:solidFill>
                <a:schemeClr val="accent2">
                  <a:lumMod val="75000"/>
                </a:schemeClr>
              </a:solidFill>
              <a:ea typeface="Times New Roman" panose="02020603050405020304" pitchFamily="18" charset="0"/>
              <a:cs typeface="Calibri" panose="020F0502020204030204" pitchFamily="34" charset="0"/>
            </a:endParaRP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Partiendo </a:t>
            </a:r>
            <a:r>
              <a:rPr lang="es-ES" sz="1600" dirty="0">
                <a:solidFill>
                  <a:schemeClr val="accent2">
                    <a:lumMod val="75000"/>
                  </a:schemeClr>
                </a:solidFill>
                <a:ea typeface="Times New Roman" panose="02020603050405020304" pitchFamily="18" charset="0"/>
                <a:cs typeface="Calibri" panose="020F0502020204030204" pitchFamily="34" charset="0"/>
              </a:rPr>
              <a:t>de las Leyes básicas anteriores como la Ley 422, reglamentada en el año 1986, que creó originalmente el Servicio Forestal Nacional, se llega a la creación del </a:t>
            </a:r>
            <a:r>
              <a:rPr lang="es-ES" sz="1600" dirty="0" err="1">
                <a:solidFill>
                  <a:schemeClr val="accent2">
                    <a:lumMod val="75000"/>
                  </a:schemeClr>
                </a:solidFill>
                <a:ea typeface="Times New Roman" panose="02020603050405020304" pitchFamily="18" charset="0"/>
                <a:cs typeface="Calibri" panose="020F0502020204030204" pitchFamily="34" charset="0"/>
              </a:rPr>
              <a:t>Infona</a:t>
            </a:r>
            <a:r>
              <a:rPr lang="es-ES" sz="1600" dirty="0">
                <a:solidFill>
                  <a:schemeClr val="accent2">
                    <a:lumMod val="75000"/>
                  </a:schemeClr>
                </a:solidFill>
                <a:ea typeface="Times New Roman" panose="02020603050405020304" pitchFamily="18" charset="0"/>
                <a:cs typeface="Calibri" panose="020F0502020204030204" pitchFamily="34" charset="0"/>
              </a:rPr>
              <a:t>, </a:t>
            </a:r>
            <a:r>
              <a:rPr lang="es-ES" sz="1600" dirty="0" smtClean="0">
                <a:solidFill>
                  <a:schemeClr val="accent2">
                    <a:lumMod val="75000"/>
                  </a:schemeClr>
                </a:solidFill>
                <a:ea typeface="Times New Roman" panose="02020603050405020304" pitchFamily="18" charset="0"/>
                <a:cs typeface="Calibri" panose="020F0502020204030204" pitchFamily="34" charset="0"/>
              </a:rPr>
              <a:t>luego </a:t>
            </a:r>
            <a:r>
              <a:rPr lang="es-ES" sz="1600" dirty="0">
                <a:solidFill>
                  <a:schemeClr val="accent2">
                    <a:lumMod val="75000"/>
                  </a:schemeClr>
                </a:solidFill>
                <a:ea typeface="Times New Roman" panose="02020603050405020304" pitchFamily="18" charset="0"/>
                <a:cs typeface="Calibri" panose="020F0502020204030204" pitchFamily="34" charset="0"/>
              </a:rPr>
              <a:t>a la Ley de Bonificación por Servicios </a:t>
            </a:r>
            <a:r>
              <a:rPr lang="es-ES" sz="1600" dirty="0" smtClean="0">
                <a:solidFill>
                  <a:schemeClr val="accent2">
                    <a:lumMod val="75000"/>
                  </a:schemeClr>
                </a:solidFill>
                <a:ea typeface="Times New Roman" panose="02020603050405020304" pitchFamily="18" charset="0"/>
                <a:cs typeface="Calibri" panose="020F0502020204030204" pitchFamily="34" charset="0"/>
              </a:rPr>
              <a:t>Ambientales. </a:t>
            </a:r>
            <a:endParaRPr lang="es-PY" sz="1600" dirty="0">
              <a:solidFill>
                <a:schemeClr val="accent2">
                  <a:lumMod val="75000"/>
                </a:schemeClr>
              </a:solidFill>
              <a:ea typeface="Calibri" panose="020F0502020204030204" pitchFamily="34" charset="0"/>
              <a:cs typeface="Times New Roman" panose="02020603050405020304" pitchFamily="18" charset="0"/>
            </a:endParaRPr>
          </a:p>
          <a:p>
            <a:pPr algn="just">
              <a:lnSpc>
                <a:spcPct val="115000"/>
              </a:lnSpc>
              <a:spcAft>
                <a:spcPts val="0"/>
              </a:spcAft>
            </a:pPr>
            <a:r>
              <a:rPr lang="es-ES" sz="1600" dirty="0">
                <a:solidFill>
                  <a:schemeClr val="accent2">
                    <a:lumMod val="75000"/>
                  </a:schemeClr>
                </a:solidFill>
                <a:ea typeface="Times New Roman" panose="02020603050405020304" pitchFamily="18" charset="0"/>
                <a:cs typeface="Calibri" panose="020F0502020204030204" pitchFamily="34" charset="0"/>
              </a:rPr>
              <a:t>L</a:t>
            </a:r>
            <a:r>
              <a:rPr lang="es-ES" sz="1600" dirty="0" smtClean="0">
                <a:solidFill>
                  <a:schemeClr val="accent2">
                    <a:lumMod val="75000"/>
                  </a:schemeClr>
                </a:solidFill>
                <a:ea typeface="Times New Roman" panose="02020603050405020304" pitchFamily="18" charset="0"/>
                <a:cs typeface="Calibri" panose="020F0502020204030204" pitchFamily="34" charset="0"/>
              </a:rPr>
              <a:t>ey </a:t>
            </a:r>
            <a:r>
              <a:rPr lang="es-ES" sz="1600" dirty="0">
                <a:solidFill>
                  <a:schemeClr val="accent2">
                    <a:lumMod val="75000"/>
                  </a:schemeClr>
                </a:solidFill>
                <a:ea typeface="Times New Roman" panose="02020603050405020304" pitchFamily="18" charset="0"/>
                <a:cs typeface="Calibri" panose="020F0502020204030204" pitchFamily="34" charset="0"/>
              </a:rPr>
              <a:t>de Deforestación Cero en la Región Oriental, </a:t>
            </a:r>
            <a:endParaRPr lang="es-PY" sz="1600" dirty="0">
              <a:solidFill>
                <a:schemeClr val="accent2">
                  <a:lumMod val="75000"/>
                </a:schemeClr>
              </a:solidFill>
              <a:ea typeface="Calibri" panose="020F0502020204030204" pitchFamily="34" charset="0"/>
              <a:cs typeface="Times New Roman" panose="02020603050405020304" pitchFamily="18" charset="0"/>
            </a:endParaRP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Ley </a:t>
            </a:r>
            <a:r>
              <a:rPr lang="es-ES" sz="1600" dirty="0">
                <a:solidFill>
                  <a:schemeClr val="accent2">
                    <a:lumMod val="75000"/>
                  </a:schemeClr>
                </a:solidFill>
                <a:ea typeface="Times New Roman" panose="02020603050405020304" pitchFamily="18" charset="0"/>
                <a:cs typeface="Calibri" panose="020F0502020204030204" pitchFamily="34" charset="0"/>
              </a:rPr>
              <a:t>de Derecho Real de Superficies Forestales “de Vuelo Forestal”, </a:t>
            </a:r>
            <a:endParaRPr lang="es-PY" sz="1600" dirty="0">
              <a:solidFill>
                <a:schemeClr val="accent2">
                  <a:lumMod val="75000"/>
                </a:schemeClr>
              </a:solidFill>
              <a:ea typeface="Calibri" panose="020F0502020204030204" pitchFamily="34" charset="0"/>
              <a:cs typeface="Times New Roman" panose="02020603050405020304" pitchFamily="18" charset="0"/>
            </a:endParaRP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Fondo </a:t>
            </a:r>
            <a:r>
              <a:rPr lang="es-ES" sz="1600" dirty="0">
                <a:solidFill>
                  <a:schemeClr val="accent2">
                    <a:lumMod val="75000"/>
                  </a:schemeClr>
                </a:solidFill>
                <a:ea typeface="Times New Roman" panose="02020603050405020304" pitchFamily="18" charset="0"/>
                <a:cs typeface="Calibri" panose="020F0502020204030204" pitchFamily="34" charset="0"/>
              </a:rPr>
              <a:t>de Financiación para Plantaciones Forestales </a:t>
            </a:r>
            <a:r>
              <a:rPr lang="es-ES" sz="1600" dirty="0" smtClean="0">
                <a:solidFill>
                  <a:schemeClr val="accent2">
                    <a:lumMod val="75000"/>
                  </a:schemeClr>
                </a:solidFill>
                <a:ea typeface="Times New Roman" panose="02020603050405020304" pitchFamily="18" charset="0"/>
                <a:cs typeface="Calibri" panose="020F0502020204030204" pitchFamily="34" charset="0"/>
              </a:rPr>
              <a:t>administrado por </a:t>
            </a:r>
            <a:r>
              <a:rPr lang="es-ES" sz="1600" dirty="0">
                <a:solidFill>
                  <a:schemeClr val="accent2">
                    <a:lumMod val="75000"/>
                  </a:schemeClr>
                </a:solidFill>
                <a:ea typeface="Times New Roman" panose="02020603050405020304" pitchFamily="18" charset="0"/>
                <a:cs typeface="Calibri" panose="020F0502020204030204" pitchFamily="34" charset="0"/>
              </a:rPr>
              <a:t>Banco Nacional de Fomento, </a:t>
            </a:r>
            <a:endParaRPr lang="es-PY" sz="1600" dirty="0">
              <a:solidFill>
                <a:schemeClr val="accent2">
                  <a:lumMod val="75000"/>
                </a:schemeClr>
              </a:solidFill>
              <a:ea typeface="Calibri" panose="020F0502020204030204" pitchFamily="34" charset="0"/>
              <a:cs typeface="Times New Roman" panose="02020603050405020304" pitchFamily="18" charset="0"/>
            </a:endParaRP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Decreto </a:t>
            </a:r>
            <a:r>
              <a:rPr lang="es-ES" sz="1600" dirty="0">
                <a:solidFill>
                  <a:schemeClr val="accent2">
                    <a:lumMod val="75000"/>
                  </a:schemeClr>
                </a:solidFill>
                <a:ea typeface="Times New Roman" panose="02020603050405020304" pitchFamily="18" charset="0"/>
                <a:cs typeface="Calibri" panose="020F0502020204030204" pitchFamily="34" charset="0"/>
              </a:rPr>
              <a:t>que establece la obligatoriedad del consumo de maderas de reforestación para la producción de chips, a ser implementado en forma gradual, </a:t>
            </a:r>
            <a:endParaRPr lang="es-ES" sz="1600" dirty="0" smtClean="0">
              <a:solidFill>
                <a:schemeClr val="accent2">
                  <a:lumMod val="75000"/>
                </a:schemeClr>
              </a:solidFill>
              <a:ea typeface="Times New Roman" panose="02020603050405020304" pitchFamily="18" charset="0"/>
              <a:cs typeface="Calibri" panose="020F0502020204030204" pitchFamily="34" charset="0"/>
            </a:endParaRPr>
          </a:p>
          <a:p>
            <a:pPr algn="just">
              <a:lnSpc>
                <a:spcPct val="115000"/>
              </a:lnSpc>
            </a:pPr>
            <a:r>
              <a:rPr lang="es-ES" sz="1600" dirty="0">
                <a:solidFill>
                  <a:schemeClr val="accent2">
                    <a:lumMod val="75000"/>
                  </a:schemeClr>
                </a:solidFill>
                <a:ea typeface="Times New Roman" panose="02020603050405020304" pitchFamily="18" charset="0"/>
                <a:cs typeface="Calibri" panose="020F0502020204030204" pitchFamily="34" charset="0"/>
              </a:rPr>
              <a:t>Ley de Garantía a las Inversiones:</a:t>
            </a:r>
            <a:r>
              <a:rPr lang="es-ES" sz="1600" dirty="0">
                <a:solidFill>
                  <a:schemeClr val="accent2">
                    <a:lumMod val="75000"/>
                  </a:schemeClr>
                </a:solidFill>
                <a:ea typeface="Calibri" panose="020F0502020204030204" pitchFamily="34" charset="0"/>
                <a:cs typeface="Times New Roman" panose="02020603050405020304" pitchFamily="18" charset="0"/>
              </a:rPr>
              <a:t> Ley No. 5542/15, “De Garantías para las Inversiones y Fomento a Generación de Empleo y el Desarrollo Económico y Social” </a:t>
            </a:r>
            <a:r>
              <a:rPr lang="es-ES" sz="1600" dirty="0" smtClean="0">
                <a:solidFill>
                  <a:schemeClr val="accent2">
                    <a:lumMod val="75000"/>
                  </a:schemeClr>
                </a:solidFill>
                <a:ea typeface="Calibri" panose="020F0502020204030204" pitchFamily="34" charset="0"/>
                <a:cs typeface="Times New Roman" panose="02020603050405020304" pitchFamily="18" charset="0"/>
              </a:rPr>
              <a:t>promulgada </a:t>
            </a:r>
            <a:r>
              <a:rPr lang="es-ES" sz="1600" dirty="0" smtClean="0">
                <a:solidFill>
                  <a:schemeClr val="accent2">
                    <a:lumMod val="75000"/>
                  </a:schemeClr>
                </a:solidFill>
                <a:ea typeface="Calibri" panose="020F0502020204030204" pitchFamily="34" charset="0"/>
                <a:cs typeface="Calibri" panose="020F0502020204030204" pitchFamily="34" charset="0"/>
              </a:rPr>
              <a:t>en </a:t>
            </a:r>
            <a:r>
              <a:rPr lang="es-ES" sz="1600" dirty="0">
                <a:solidFill>
                  <a:schemeClr val="accent2">
                    <a:lumMod val="75000"/>
                  </a:schemeClr>
                </a:solidFill>
                <a:ea typeface="Calibri" panose="020F0502020204030204" pitchFamily="34" charset="0"/>
                <a:cs typeface="Calibri" panose="020F0502020204030204" pitchFamily="34" charset="0"/>
              </a:rPr>
              <a:t>diciembre de 2015, </a:t>
            </a:r>
            <a:endParaRPr lang="es-ES" sz="1600" dirty="0" smtClean="0">
              <a:solidFill>
                <a:schemeClr val="accent2">
                  <a:lumMod val="75000"/>
                </a:schemeClr>
              </a:solidFill>
              <a:ea typeface="Calibri" panose="020F0502020204030204" pitchFamily="34" charset="0"/>
              <a:cs typeface="Calibri" panose="020F0502020204030204" pitchFamily="34" charset="0"/>
            </a:endParaRPr>
          </a:p>
          <a:p>
            <a:pPr algn="just">
              <a:lnSpc>
                <a:spcPct val="115000"/>
              </a:lnSpc>
            </a:pPr>
            <a:r>
              <a:rPr lang="es-ES" sz="1600" dirty="0" smtClean="0">
                <a:solidFill>
                  <a:schemeClr val="accent2">
                    <a:lumMod val="75000"/>
                  </a:schemeClr>
                </a:solidFill>
                <a:ea typeface="Calibri" panose="020F0502020204030204" pitchFamily="34" charset="0"/>
                <a:cs typeface="Calibri" panose="020F0502020204030204" pitchFamily="34" charset="0"/>
              </a:rPr>
              <a:t>Ley de Estabilidad Impositiva,</a:t>
            </a:r>
          </a:p>
          <a:p>
            <a:pPr algn="just">
              <a:lnSpc>
                <a:spcPct val="115000"/>
              </a:lnSpc>
            </a:pPr>
            <a:endParaRPr lang="es-PY" sz="1600" dirty="0">
              <a:solidFill>
                <a:schemeClr val="accent2">
                  <a:lumMod val="75000"/>
                </a:schemeClr>
              </a:solidFill>
              <a:ea typeface="Calibri" panose="020F0502020204030204" pitchFamily="34" charset="0"/>
              <a:cs typeface="Times New Roman" panose="02020603050405020304" pitchFamily="18" charset="0"/>
            </a:endParaRP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Al </a:t>
            </a:r>
            <a:r>
              <a:rPr lang="es-ES" sz="1600" dirty="0">
                <a:solidFill>
                  <a:schemeClr val="accent2">
                    <a:lumMod val="75000"/>
                  </a:schemeClr>
                </a:solidFill>
                <a:ea typeface="Times New Roman" panose="02020603050405020304" pitchFamily="18" charset="0"/>
                <a:cs typeface="Calibri" panose="020F0502020204030204" pitchFamily="34" charset="0"/>
              </a:rPr>
              <a:t>Marco Legal vigente específicamente para el Sector, se suma la favorable situación Macroeconómica, así como la Legislación Impositiva, y Leyes como la Ley de Fideicomiso que convierten al País atractivo para las grandes Inversiones Nacionales e Internacionales, también para el Sector </a:t>
            </a:r>
            <a:r>
              <a:rPr lang="es-ES" sz="1600" dirty="0" smtClean="0">
                <a:solidFill>
                  <a:schemeClr val="accent2">
                    <a:lumMod val="75000"/>
                  </a:schemeClr>
                </a:solidFill>
                <a:ea typeface="Times New Roman" panose="02020603050405020304" pitchFamily="18" charset="0"/>
                <a:cs typeface="Calibri" panose="020F0502020204030204" pitchFamily="34" charset="0"/>
              </a:rPr>
              <a:t>Forestal.</a:t>
            </a:r>
            <a:endParaRPr lang="es-PY" sz="1600" dirty="0">
              <a:solidFill>
                <a:schemeClr val="accent2">
                  <a:lumMod val="75000"/>
                </a:schemeClr>
              </a:solidFill>
              <a:ea typeface="Calibri" panose="020F0502020204030204" pitchFamily="34" charset="0"/>
              <a:cs typeface="Times New Roman" panose="02020603050405020304" pitchFamily="18" charset="0"/>
            </a:endParaRPr>
          </a:p>
          <a:p>
            <a:pPr algn="just">
              <a:lnSpc>
                <a:spcPct val="115000"/>
              </a:lnSpc>
              <a:spcAft>
                <a:spcPts val="0"/>
              </a:spcAft>
            </a:pPr>
            <a:r>
              <a:rPr lang="es-ES" sz="1600" dirty="0">
                <a:solidFill>
                  <a:srgbClr val="00B0F0"/>
                </a:solidFill>
                <a:ea typeface="Times New Roman" panose="02020603050405020304" pitchFamily="18" charset="0"/>
                <a:cs typeface="Calibri" panose="020F0502020204030204" pitchFamily="34" charset="0"/>
              </a:rPr>
              <a:t> </a:t>
            </a:r>
            <a:endParaRPr lang="es-PY" sz="1600" dirty="0">
              <a:solidFill>
                <a:srgbClr val="00B0F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2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8784976" cy="5877272"/>
          </a:xfrm>
          <a:prstGeom prst="rect">
            <a:avLst/>
          </a:prstGeom>
          <a:noFill/>
        </p:spPr>
        <p:txBody>
          <a:bodyPr wrap="square" rtlCol="0">
            <a:spAutoFit/>
          </a:bodyPr>
          <a:lstStyle/>
          <a:p>
            <a:endParaRPr lang="en-US" dirty="0"/>
          </a:p>
        </p:txBody>
      </p:sp>
      <p:sp>
        <p:nvSpPr>
          <p:cNvPr id="5" name="Rectangle 4"/>
          <p:cNvSpPr/>
          <p:nvPr/>
        </p:nvSpPr>
        <p:spPr>
          <a:xfrm>
            <a:off x="395536" y="980728"/>
            <a:ext cx="8748464" cy="2031325"/>
          </a:xfrm>
          <a:prstGeom prst="rect">
            <a:avLst/>
          </a:prstGeom>
        </p:spPr>
        <p:txBody>
          <a:bodyPr wrap="square">
            <a:spAutoFit/>
          </a:bodyPr>
          <a:lstStyle/>
          <a:p>
            <a:r>
              <a:rPr lang="en-GB" dirty="0">
                <a:solidFill>
                  <a:srgbClr val="0070C0"/>
                </a:solidFill>
                <a:latin typeface="Arial" pitchFamily="34" charset="0"/>
                <a:cs typeface="Arial" pitchFamily="34" charset="0"/>
              </a:rPr>
              <a:t> </a:t>
            </a:r>
            <a:endParaRPr lang="es-PY" dirty="0">
              <a:solidFill>
                <a:srgbClr val="0070C0"/>
              </a:solidFill>
              <a:latin typeface="Arial" pitchFamily="34" charset="0"/>
              <a:cs typeface="Arial" pitchFamily="34" charset="0"/>
            </a:endParaRPr>
          </a:p>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6" name="1 CuadroTexto"/>
          <p:cNvSpPr txBox="1"/>
          <p:nvPr/>
        </p:nvSpPr>
        <p:spPr>
          <a:xfrm>
            <a:off x="35496" y="1263158"/>
            <a:ext cx="9153400" cy="5747241"/>
          </a:xfrm>
          <a:prstGeom prst="rect">
            <a:avLst/>
          </a:prstGeom>
          <a:noFill/>
        </p:spPr>
        <p:txBody>
          <a:bodyPr wrap="square" rtlCol="0">
            <a:spAutoFit/>
          </a:bodyPr>
          <a:lstStyle/>
          <a:p>
            <a:endParaRPr lang="en-US" dirty="0"/>
          </a:p>
        </p:txBody>
      </p:sp>
      <p:sp>
        <p:nvSpPr>
          <p:cNvPr id="3" name="Rectangle 2"/>
          <p:cNvSpPr/>
          <p:nvPr/>
        </p:nvSpPr>
        <p:spPr>
          <a:xfrm>
            <a:off x="-12254" y="404664"/>
            <a:ext cx="9144000" cy="2684838"/>
          </a:xfrm>
          <a:prstGeom prst="rect">
            <a:avLst/>
          </a:prstGeom>
        </p:spPr>
        <p:txBody>
          <a:bodyPr wrap="square">
            <a:spAutoFit/>
          </a:bodyPr>
          <a:lstStyle/>
          <a:p>
            <a:pPr>
              <a:lnSpc>
                <a:spcPct val="115000"/>
              </a:lnSpc>
              <a:spcAft>
                <a:spcPts val="1000"/>
              </a:spcAft>
            </a:pPr>
            <a:r>
              <a:rPr lang="es-ES" b="1" dirty="0" smtClean="0">
                <a:solidFill>
                  <a:schemeClr val="accent2">
                    <a:lumMod val="75000"/>
                  </a:schemeClr>
                </a:solidFill>
                <a:latin typeface="+mj-lt"/>
                <a:ea typeface="Calibri" panose="020F0502020204030204" pitchFamily="34" charset="0"/>
                <a:cs typeface="Calibri" panose="020F0502020204030204" pitchFamily="34" charset="0"/>
              </a:rPr>
              <a:t>POLITICA FORESTAL NACIONAL </a:t>
            </a:r>
          </a:p>
          <a:p>
            <a:pPr>
              <a:lnSpc>
                <a:spcPct val="115000"/>
              </a:lnSpc>
              <a:spcAft>
                <a:spcPts val="1000"/>
              </a:spcAft>
            </a:pPr>
            <a:r>
              <a:rPr lang="es-ES" b="1" dirty="0" smtClean="0">
                <a:solidFill>
                  <a:schemeClr val="accent2">
                    <a:lumMod val="75000"/>
                  </a:schemeClr>
                </a:solidFill>
                <a:latin typeface="+mj-lt"/>
                <a:ea typeface="Calibri" panose="020F0502020204030204" pitchFamily="34" charset="0"/>
                <a:cs typeface="Calibri" panose="020F0502020204030204" pitchFamily="34" charset="0"/>
              </a:rPr>
              <a:t>- inversiones </a:t>
            </a:r>
            <a:r>
              <a:rPr lang="es-ES" b="1" dirty="0">
                <a:solidFill>
                  <a:schemeClr val="accent2">
                    <a:lumMod val="75000"/>
                  </a:schemeClr>
                </a:solidFill>
                <a:latin typeface="+mj-lt"/>
                <a:ea typeface="Calibri" panose="020F0502020204030204" pitchFamily="34" charset="0"/>
                <a:cs typeface="Calibri" panose="020F0502020204030204" pitchFamily="34" charset="0"/>
              </a:rPr>
              <a:t>Forestales</a:t>
            </a:r>
            <a:endParaRPr lang="es-PY" b="1" dirty="0">
              <a:solidFill>
                <a:schemeClr val="accent2">
                  <a:lumMod val="75000"/>
                </a:schemeClr>
              </a:solidFill>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Importancia de apoyo gubernamental para la Promoción de </a:t>
            </a:r>
            <a:r>
              <a:rPr lang="es-ES" sz="1600" dirty="0">
                <a:solidFill>
                  <a:schemeClr val="accent2">
                    <a:lumMod val="75000"/>
                  </a:schemeClr>
                </a:solidFill>
                <a:ea typeface="Times New Roman" panose="02020603050405020304" pitchFamily="18" charset="0"/>
                <a:cs typeface="Calibri" panose="020F0502020204030204" pitchFamily="34" charset="0"/>
              </a:rPr>
              <a:t>las </a:t>
            </a:r>
            <a:r>
              <a:rPr lang="es-ES" sz="1600" dirty="0" smtClean="0">
                <a:solidFill>
                  <a:schemeClr val="accent2">
                    <a:lumMod val="75000"/>
                  </a:schemeClr>
                </a:solidFill>
                <a:ea typeface="Times New Roman" panose="02020603050405020304" pitchFamily="18" charset="0"/>
                <a:cs typeface="Calibri" panose="020F0502020204030204" pitchFamily="34" charset="0"/>
              </a:rPr>
              <a:t>Inversiones </a:t>
            </a:r>
            <a:r>
              <a:rPr lang="es-ES" sz="1600" dirty="0">
                <a:solidFill>
                  <a:schemeClr val="accent2">
                    <a:lumMod val="75000"/>
                  </a:schemeClr>
                </a:solidFill>
                <a:ea typeface="Times New Roman" panose="02020603050405020304" pitchFamily="18" charset="0"/>
                <a:cs typeface="Calibri" panose="020F0502020204030204" pitchFamily="34" charset="0"/>
              </a:rPr>
              <a:t>E</a:t>
            </a:r>
            <a:r>
              <a:rPr lang="es-ES" sz="1600" dirty="0" smtClean="0">
                <a:solidFill>
                  <a:schemeClr val="accent2">
                    <a:lumMod val="75000"/>
                  </a:schemeClr>
                </a:solidFill>
                <a:ea typeface="Times New Roman" panose="02020603050405020304" pitchFamily="18" charset="0"/>
                <a:cs typeface="Calibri" panose="020F0502020204030204" pitchFamily="34" charset="0"/>
              </a:rPr>
              <a:t>mpresariales </a:t>
            </a:r>
            <a:r>
              <a:rPr lang="es-ES" sz="1600" dirty="0">
                <a:solidFill>
                  <a:schemeClr val="accent2">
                    <a:lumMod val="75000"/>
                  </a:schemeClr>
                </a:solidFill>
                <a:ea typeface="Times New Roman" panose="02020603050405020304" pitchFamily="18" charset="0"/>
                <a:cs typeface="Calibri" panose="020F0502020204030204" pitchFamily="34" charset="0"/>
              </a:rPr>
              <a:t>en Plantaciones </a:t>
            </a:r>
            <a:r>
              <a:rPr lang="es-ES" sz="1600" dirty="0" smtClean="0">
                <a:solidFill>
                  <a:schemeClr val="accent2">
                    <a:lumMod val="75000"/>
                  </a:schemeClr>
                </a:solidFill>
                <a:ea typeface="Times New Roman" panose="02020603050405020304" pitchFamily="18" charset="0"/>
                <a:cs typeface="Calibri" panose="020F0502020204030204" pitchFamily="34" charset="0"/>
              </a:rPr>
              <a:t>Forestales.</a:t>
            </a:r>
          </a:p>
          <a:p>
            <a:pPr algn="just">
              <a:lnSpc>
                <a:spcPct val="115000"/>
              </a:lnSpc>
              <a:spcAft>
                <a:spcPts val="0"/>
              </a:spcAft>
            </a:pPr>
            <a:r>
              <a:rPr lang="es-ES" sz="1600" dirty="0" smtClean="0">
                <a:solidFill>
                  <a:schemeClr val="accent2">
                    <a:lumMod val="75000"/>
                  </a:schemeClr>
                </a:solidFill>
                <a:ea typeface="Times New Roman" panose="02020603050405020304" pitchFamily="18" charset="0"/>
                <a:cs typeface="Calibri" panose="020F0502020204030204" pitchFamily="34" charset="0"/>
              </a:rPr>
              <a:t>Visita de Pte. Mario </a:t>
            </a:r>
            <a:r>
              <a:rPr lang="es-ES" sz="1600" dirty="0" err="1" smtClean="0">
                <a:solidFill>
                  <a:schemeClr val="accent2">
                    <a:lumMod val="75000"/>
                  </a:schemeClr>
                </a:solidFill>
                <a:ea typeface="Times New Roman" panose="02020603050405020304" pitchFamily="18" charset="0"/>
                <a:cs typeface="Calibri" panose="020F0502020204030204" pitchFamily="34" charset="0"/>
              </a:rPr>
              <a:t>Abdo</a:t>
            </a:r>
            <a:r>
              <a:rPr lang="es-ES" sz="1600" dirty="0" smtClean="0">
                <a:solidFill>
                  <a:schemeClr val="accent2">
                    <a:lumMod val="75000"/>
                  </a:schemeClr>
                </a:solidFill>
                <a:ea typeface="Times New Roman" panose="02020603050405020304" pitchFamily="18" charset="0"/>
                <a:cs typeface="Calibri" panose="020F0502020204030204" pitchFamily="34" charset="0"/>
              </a:rPr>
              <a:t> a Plantación Forestal con Sistema </a:t>
            </a:r>
            <a:r>
              <a:rPr lang="es-ES" sz="1600" dirty="0" err="1" smtClean="0">
                <a:solidFill>
                  <a:schemeClr val="accent2">
                    <a:lumMod val="75000"/>
                  </a:schemeClr>
                </a:solidFill>
                <a:ea typeface="Times New Roman" panose="02020603050405020304" pitchFamily="18" charset="0"/>
                <a:cs typeface="Calibri" panose="020F0502020204030204" pitchFamily="34" charset="0"/>
              </a:rPr>
              <a:t>Silvpastoril</a:t>
            </a:r>
            <a:r>
              <a:rPr lang="es-ES" sz="1600" dirty="0" smtClean="0">
                <a:solidFill>
                  <a:schemeClr val="accent2">
                    <a:lumMod val="75000"/>
                  </a:schemeClr>
                </a:solidFill>
                <a:ea typeface="Times New Roman" panose="02020603050405020304" pitchFamily="18" charset="0"/>
                <a:cs typeface="Calibri" panose="020F0502020204030204" pitchFamily="34" charset="0"/>
              </a:rPr>
              <a:t> </a:t>
            </a:r>
          </a:p>
          <a:p>
            <a:pPr algn="just">
              <a:lnSpc>
                <a:spcPct val="115000"/>
              </a:lnSpc>
              <a:spcAft>
                <a:spcPts val="0"/>
              </a:spcAft>
            </a:pPr>
            <a:endParaRPr lang="es-ES" sz="1600" dirty="0">
              <a:solidFill>
                <a:schemeClr val="accent2">
                  <a:lumMod val="75000"/>
                </a:schemeClr>
              </a:solidFill>
              <a:ea typeface="Times New Roman" panose="02020603050405020304" pitchFamily="18" charset="0"/>
              <a:cs typeface="Calibri" panose="020F0502020204030204" pitchFamily="34" charset="0"/>
            </a:endParaRPr>
          </a:p>
          <a:p>
            <a:pPr algn="just">
              <a:lnSpc>
                <a:spcPct val="115000"/>
              </a:lnSpc>
              <a:spcAft>
                <a:spcPts val="0"/>
              </a:spcAft>
            </a:pPr>
            <a:endParaRPr lang="es-ES" sz="1600" dirty="0">
              <a:solidFill>
                <a:schemeClr val="accent2">
                  <a:lumMod val="75000"/>
                </a:schemeClr>
              </a:solidFill>
              <a:ea typeface="Times New Roman" panose="02020603050405020304" pitchFamily="18" charset="0"/>
              <a:cs typeface="Calibri" panose="020F0502020204030204" pitchFamily="34" charset="0"/>
            </a:endParaRPr>
          </a:p>
          <a:p>
            <a:pPr algn="just">
              <a:lnSpc>
                <a:spcPct val="115000"/>
              </a:lnSpc>
              <a:spcAft>
                <a:spcPts val="0"/>
              </a:spcAft>
            </a:pPr>
            <a:endParaRPr lang="es-PY" sz="1600" dirty="0" smtClean="0">
              <a:solidFill>
                <a:schemeClr val="accent2">
                  <a:lumMod val="75000"/>
                </a:schemeClr>
              </a:solidFill>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333325"/>
            <a:ext cx="7731968" cy="4349232"/>
          </a:xfrm>
          <a:prstGeom prst="rect">
            <a:avLst/>
          </a:prstGeom>
        </p:spPr>
      </p:pic>
    </p:spTree>
    <p:extLst>
      <p:ext uri="{BB962C8B-B14F-4D97-AF65-F5344CB8AC3E}">
        <p14:creationId xmlns:p14="http://schemas.microsoft.com/office/powerpoint/2010/main" val="289588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21792" y="620688"/>
            <a:ext cx="4422216" cy="432048"/>
          </a:xfrm>
          <a:prstGeom prst="rect">
            <a:avLst/>
          </a:prstGeom>
          <a:noFill/>
        </p:spPr>
        <p:txBody>
          <a:bodyPr wrap="square" rtlCol="0">
            <a:spAutoFit/>
          </a:bodyPr>
          <a:lstStyle/>
          <a:p>
            <a:endParaRPr lang="en-US" dirty="0"/>
          </a:p>
        </p:txBody>
      </p:sp>
      <p:sp>
        <p:nvSpPr>
          <p:cNvPr id="5" name="Rectangle 4"/>
          <p:cNvSpPr/>
          <p:nvPr/>
        </p:nvSpPr>
        <p:spPr>
          <a:xfrm>
            <a:off x="221792" y="692696"/>
            <a:ext cx="8699441" cy="4293483"/>
          </a:xfrm>
          <a:prstGeom prst="rect">
            <a:avLst/>
          </a:prstGeom>
        </p:spPr>
        <p:txBody>
          <a:bodyPr wrap="square">
            <a:spAutoFit/>
          </a:bodyPr>
          <a:lstStyle/>
          <a:p>
            <a:r>
              <a:rPr lang="es-PY" sz="2000" b="1" dirty="0" smtClean="0">
                <a:solidFill>
                  <a:schemeClr val="accent2">
                    <a:lumMod val="75000"/>
                  </a:schemeClr>
                </a:solidFill>
                <a:latin typeface="Arial" pitchFamily="34" charset="0"/>
                <a:cs typeface="Arial" pitchFamily="34" charset="0"/>
              </a:rPr>
              <a:t>Acciones a implementar </a:t>
            </a:r>
          </a:p>
          <a:p>
            <a:endParaRPr lang="es-PY" b="1" dirty="0" smtClean="0">
              <a:solidFill>
                <a:schemeClr val="accent2">
                  <a:lumMod val="75000"/>
                </a:schemeClr>
              </a:solidFill>
              <a:latin typeface="Arial" pitchFamily="34" charset="0"/>
              <a:cs typeface="Arial" pitchFamily="34" charset="0"/>
            </a:endParaRPr>
          </a:p>
          <a:p>
            <a:r>
              <a:rPr lang="es-PY" b="1" dirty="0" smtClean="0">
                <a:solidFill>
                  <a:schemeClr val="accent2">
                    <a:lumMod val="75000"/>
                  </a:schemeClr>
                </a:solidFill>
                <a:latin typeface="Arial" pitchFamily="34" charset="0"/>
                <a:cs typeface="Arial" pitchFamily="34" charset="0"/>
              </a:rPr>
              <a:t>COCINAS  EFICIENTES para ahorrar consumo de leña en las Fincas Rurales  </a:t>
            </a:r>
            <a:endParaRPr lang="es-PY" sz="1600" b="1" dirty="0" smtClean="0">
              <a:solidFill>
                <a:schemeClr val="accent2">
                  <a:lumMod val="75000"/>
                </a:schemeClr>
              </a:solidFill>
              <a:cs typeface="Arial" pitchFamily="34" charset="0"/>
            </a:endParaRPr>
          </a:p>
          <a:p>
            <a:r>
              <a:rPr lang="en-US" sz="1600" dirty="0" smtClean="0">
                <a:solidFill>
                  <a:schemeClr val="accent2">
                    <a:lumMod val="75000"/>
                  </a:schemeClr>
                </a:solidFill>
                <a:ea typeface="Calibri" panose="020F0502020204030204" pitchFamily="34" charset="0"/>
                <a:cs typeface="Times New Roman" panose="02020603050405020304" pitchFamily="18" charset="0"/>
              </a:rPr>
              <a:t>Se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estima</a:t>
            </a:r>
            <a:r>
              <a:rPr lang="en-US" sz="1600" dirty="0" smtClean="0">
                <a:solidFill>
                  <a:schemeClr val="accent2">
                    <a:lumMod val="75000"/>
                  </a:schemeClr>
                </a:solidFill>
                <a:ea typeface="Calibri" panose="020F0502020204030204" pitchFamily="34" charset="0"/>
                <a:cs typeface="Times New Roman" panose="02020603050405020304" pitchFamily="18" charset="0"/>
              </a:rPr>
              <a:t> que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habrían</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unas</a:t>
            </a:r>
            <a:r>
              <a:rPr lang="en-US" sz="1600" dirty="0" smtClean="0">
                <a:solidFill>
                  <a:schemeClr val="accent2">
                    <a:lumMod val="75000"/>
                  </a:schemeClr>
                </a:solidFill>
                <a:ea typeface="Calibri" panose="020F0502020204030204" pitchFamily="34" charset="0"/>
                <a:cs typeface="Times New Roman" panose="02020603050405020304" pitchFamily="18" charset="0"/>
              </a:rPr>
              <a:t> 300.000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Fincas</a:t>
            </a:r>
            <a:r>
              <a:rPr lang="en-US" sz="1600" dirty="0" smtClean="0">
                <a:solidFill>
                  <a:schemeClr val="accent2">
                    <a:lumMod val="75000"/>
                  </a:schemeClr>
                </a:solidFill>
                <a:ea typeface="Calibri" panose="020F0502020204030204" pitchFamily="34" charset="0"/>
                <a:cs typeface="Times New Roman" panose="02020603050405020304" pitchFamily="18" charset="0"/>
              </a:rPr>
              <a:t> Rurales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en</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nuestro</a:t>
            </a:r>
            <a:r>
              <a:rPr lang="en-US" sz="1600" dirty="0" smtClean="0">
                <a:solidFill>
                  <a:schemeClr val="accent2">
                    <a:lumMod val="75000"/>
                  </a:schemeClr>
                </a:solidFill>
                <a:ea typeface="Calibri" panose="020F0502020204030204" pitchFamily="34" charset="0"/>
                <a:cs typeface="Times New Roman" panose="02020603050405020304" pitchFamily="18" charset="0"/>
              </a:rPr>
              <a:t> País. </a:t>
            </a:r>
            <a:endParaRPr lang="en-US" sz="1600" b="1" dirty="0" smtClean="0">
              <a:solidFill>
                <a:schemeClr val="accent2">
                  <a:lumMod val="75000"/>
                </a:schemeClr>
              </a:solidFill>
              <a:ea typeface="Calibri" panose="020F0502020204030204" pitchFamily="34" charset="0"/>
              <a:cs typeface="Times New Roman" panose="02020603050405020304" pitchFamily="18" charset="0"/>
            </a:endParaRPr>
          </a:p>
          <a:p>
            <a:endParaRPr lang="en-US" sz="1600" dirty="0" smtClean="0">
              <a:solidFill>
                <a:schemeClr val="accent2">
                  <a:lumMod val="75000"/>
                </a:schemeClr>
              </a:solidFill>
              <a:ea typeface="Calibri" panose="020F0502020204030204" pitchFamily="34" charset="0"/>
              <a:cs typeface="Times New Roman" panose="02020603050405020304" pitchFamily="18" charset="0"/>
            </a:endParaRPr>
          </a:p>
          <a:p>
            <a:r>
              <a:rPr lang="en-US" sz="1600" dirty="0" smtClean="0">
                <a:solidFill>
                  <a:schemeClr val="accent2">
                    <a:lumMod val="75000"/>
                  </a:schemeClr>
                </a:solidFill>
                <a:ea typeface="Calibri" panose="020F0502020204030204" pitchFamily="34" charset="0"/>
                <a:cs typeface="Times New Roman" panose="02020603050405020304" pitchFamily="18" charset="0"/>
              </a:rPr>
              <a:t>- El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uso</a:t>
            </a:r>
            <a:r>
              <a:rPr lang="en-US" sz="1600" dirty="0" smtClean="0">
                <a:solidFill>
                  <a:schemeClr val="accent2">
                    <a:lumMod val="75000"/>
                  </a:schemeClr>
                </a:solidFill>
                <a:ea typeface="Calibri" panose="020F0502020204030204" pitchFamily="34" charset="0"/>
                <a:cs typeface="Times New Roman" panose="02020603050405020304" pitchFamily="18" charset="0"/>
              </a:rPr>
              <a:t> de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Cocinas</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Eficientes</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permite</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ahorrar</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más</a:t>
            </a:r>
            <a:r>
              <a:rPr lang="en-US" sz="1600" dirty="0" smtClean="0">
                <a:solidFill>
                  <a:schemeClr val="accent2">
                    <a:lumMod val="75000"/>
                  </a:schemeClr>
                </a:solidFill>
                <a:ea typeface="Calibri" panose="020F0502020204030204" pitchFamily="34" charset="0"/>
                <a:cs typeface="Times New Roman" panose="02020603050405020304" pitchFamily="18" charset="0"/>
              </a:rPr>
              <a:t> del 50 % del consume de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leña</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endParaRPr lang="en-US" sz="1600" dirty="0">
              <a:solidFill>
                <a:schemeClr val="accent2">
                  <a:lumMod val="75000"/>
                </a:schemeClr>
              </a:solidFill>
              <a:ea typeface="Calibri" panose="020F0502020204030204" pitchFamily="34" charset="0"/>
              <a:cs typeface="Times New Roman" panose="02020603050405020304" pitchFamily="18" charset="0"/>
            </a:endParaRPr>
          </a:p>
          <a:p>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Impacto</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Ambiental</a:t>
            </a:r>
            <a:r>
              <a:rPr lang="en-US" sz="1600" dirty="0" smtClean="0">
                <a:solidFill>
                  <a:schemeClr val="accent2">
                    <a:lumMod val="75000"/>
                  </a:schemeClr>
                </a:solidFill>
                <a:ea typeface="Calibri" panose="020F0502020204030204" pitchFamily="34" charset="0"/>
                <a:cs typeface="Times New Roman" panose="02020603050405020304" pitchFamily="18" charset="0"/>
              </a:rPr>
              <a:t>:</a:t>
            </a:r>
            <a:r>
              <a:rPr lang="en-US" sz="1600" dirty="0">
                <a:solidFill>
                  <a:schemeClr val="accent2">
                    <a:lumMod val="75000"/>
                  </a:schemeClr>
                </a:solidFill>
                <a:ea typeface="Calibri" panose="020F0502020204030204" pitchFamily="34" charset="0"/>
                <a:cs typeface="Times New Roman" panose="02020603050405020304" pitchFamily="18" charset="0"/>
              </a:rPr>
              <a:t> </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Mitigación</a:t>
            </a:r>
            <a:r>
              <a:rPr lang="en-US" sz="1600" dirty="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Secuestro</a:t>
            </a:r>
            <a:r>
              <a:rPr lang="en-US" sz="1600" dirty="0" smtClean="0">
                <a:solidFill>
                  <a:schemeClr val="accent2">
                    <a:lumMod val="75000"/>
                  </a:schemeClr>
                </a:solidFill>
                <a:ea typeface="Calibri" panose="020F0502020204030204" pitchFamily="34" charset="0"/>
                <a:cs typeface="Times New Roman" panose="02020603050405020304" pitchFamily="18" charset="0"/>
              </a:rPr>
              <a:t> de </a:t>
            </a:r>
            <a:r>
              <a:rPr lang="en-US" sz="1600" dirty="0">
                <a:solidFill>
                  <a:schemeClr val="accent2">
                    <a:lumMod val="75000"/>
                  </a:schemeClr>
                </a:solidFill>
                <a:ea typeface="Calibri" panose="020F0502020204030204" pitchFamily="34" charset="0"/>
                <a:cs typeface="Times New Roman" panose="02020603050405020304" pitchFamily="18" charset="0"/>
              </a:rPr>
              <a:t>~ </a:t>
            </a:r>
            <a:r>
              <a:rPr lang="en-US" sz="1600" dirty="0" smtClean="0">
                <a:solidFill>
                  <a:schemeClr val="accent2">
                    <a:lumMod val="75000"/>
                  </a:schemeClr>
                </a:solidFill>
                <a:ea typeface="Calibri" panose="020F0502020204030204" pitchFamily="34" charset="0"/>
                <a:cs typeface="Times New Roman" panose="02020603050405020304" pitchFamily="18" charset="0"/>
              </a:rPr>
              <a:t>XX </a:t>
            </a:r>
            <a:r>
              <a:rPr lang="en-US" sz="1600" dirty="0" err="1">
                <a:solidFill>
                  <a:schemeClr val="accent2">
                    <a:lumMod val="75000"/>
                  </a:schemeClr>
                </a:solidFill>
                <a:ea typeface="Calibri" panose="020F0502020204030204" pitchFamily="34" charset="0"/>
                <a:cs typeface="Times New Roman" panose="02020603050405020304" pitchFamily="18" charset="0"/>
              </a:rPr>
              <a:t>mt</a:t>
            </a:r>
            <a:r>
              <a:rPr lang="en-US" sz="1600" dirty="0">
                <a:solidFill>
                  <a:schemeClr val="accent2">
                    <a:lumMod val="75000"/>
                  </a:schemeClr>
                </a:solidFill>
                <a:ea typeface="Calibri" panose="020F0502020204030204" pitchFamily="34" charset="0"/>
                <a:cs typeface="Times New Roman" panose="02020603050405020304" pitchFamily="18" charset="0"/>
              </a:rPr>
              <a:t> CO2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eq</a:t>
            </a:r>
            <a:r>
              <a:rPr lang="en-US" sz="1600" dirty="0" smtClean="0">
                <a:solidFill>
                  <a:schemeClr val="accent2">
                    <a:lumMod val="75000"/>
                  </a:schemeClr>
                </a:solidFill>
                <a:ea typeface="Calibri" panose="020F0502020204030204" pitchFamily="34" charset="0"/>
                <a:cs typeface="Times New Roman" panose="02020603050405020304" pitchFamily="18" charset="0"/>
              </a:rPr>
              <a:t>/yr.</a:t>
            </a:r>
            <a:endParaRPr lang="en-US" sz="1600" dirty="0">
              <a:solidFill>
                <a:schemeClr val="accent2">
                  <a:lumMod val="75000"/>
                </a:schemeClr>
              </a:solidFill>
              <a:ea typeface="Calibri" panose="020F0502020204030204" pitchFamily="34" charset="0"/>
              <a:cs typeface="Times New Roman" panose="02020603050405020304" pitchFamily="18" charset="0"/>
            </a:endParaRPr>
          </a:p>
          <a:p>
            <a:r>
              <a:rPr lang="en-US" sz="1600" dirty="0" smtClean="0">
                <a:solidFill>
                  <a:schemeClr val="accent2">
                    <a:lumMod val="75000"/>
                  </a:schemeClr>
                </a:solidFill>
                <a:ea typeface="Calibri" panose="020F0502020204030204" pitchFamily="34" charset="0"/>
                <a:cs typeface="Times New Roman" panose="02020603050405020304" pitchFamily="18" charset="0"/>
              </a:rPr>
              <a:t>- La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leña</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sustituye</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a:solidFill>
                  <a:schemeClr val="accent2">
                    <a:lumMod val="75000"/>
                  </a:schemeClr>
                </a:solidFill>
                <a:ea typeface="Calibri" panose="020F0502020204030204" pitchFamily="34" charset="0"/>
                <a:cs typeface="Times New Roman" panose="02020603050405020304" pitchFamily="18" charset="0"/>
              </a:rPr>
              <a:t>X</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millones</a:t>
            </a:r>
            <a:r>
              <a:rPr lang="en-US" sz="1600" dirty="0" smtClean="0">
                <a:solidFill>
                  <a:schemeClr val="accent2">
                    <a:lumMod val="75000"/>
                  </a:schemeClr>
                </a:solidFill>
                <a:ea typeface="Calibri" panose="020F0502020204030204" pitchFamily="34" charset="0"/>
                <a:cs typeface="Times New Roman" panose="02020603050405020304" pitchFamily="18" charset="0"/>
              </a:rPr>
              <a:t> de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litros</a:t>
            </a:r>
            <a:r>
              <a:rPr lang="en-US" sz="1600" dirty="0" smtClean="0">
                <a:solidFill>
                  <a:schemeClr val="accent2">
                    <a:lumMod val="75000"/>
                  </a:schemeClr>
                </a:solidFill>
                <a:ea typeface="Calibri" panose="020F0502020204030204" pitchFamily="34" charset="0"/>
                <a:cs typeface="Times New Roman" panose="02020603050405020304" pitchFamily="18" charset="0"/>
              </a:rPr>
              <a:t> de combustibles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fósiles</a:t>
            </a:r>
            <a:r>
              <a:rPr lang="en-US" sz="1600" dirty="0" smtClean="0">
                <a:solidFill>
                  <a:schemeClr val="accent2">
                    <a:lumMod val="75000"/>
                  </a:schemeClr>
                </a:solidFill>
                <a:ea typeface="Calibri" panose="020F0502020204030204" pitchFamily="34" charset="0"/>
                <a:cs typeface="Times New Roman" panose="02020603050405020304" pitchFamily="18" charset="0"/>
              </a:rPr>
              <a:t>(~ XX </a:t>
            </a:r>
            <a:r>
              <a:rPr lang="en-US" sz="1600" dirty="0">
                <a:solidFill>
                  <a:schemeClr val="accent2">
                    <a:lumMod val="75000"/>
                  </a:schemeClr>
                </a:solidFill>
                <a:ea typeface="Calibri" panose="020F0502020204030204" pitchFamily="34" charset="0"/>
                <a:cs typeface="Times New Roman" panose="02020603050405020304" pitchFamily="18" charset="0"/>
              </a:rPr>
              <a:t>M t CO2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eq</a:t>
            </a:r>
            <a:r>
              <a:rPr lang="en-US" sz="1600" dirty="0" smtClean="0">
                <a:solidFill>
                  <a:schemeClr val="accent2">
                    <a:lumMod val="75000"/>
                  </a:schemeClr>
                </a:solidFill>
                <a:ea typeface="Calibri" panose="020F0502020204030204" pitchFamily="34" charset="0"/>
                <a:cs typeface="Times New Roman" panose="02020603050405020304" pitchFamily="18" charset="0"/>
              </a:rPr>
              <a:t>/</a:t>
            </a:r>
            <a:r>
              <a:rPr lang="en-US" sz="1600" dirty="0" err="1" smtClean="0">
                <a:solidFill>
                  <a:schemeClr val="accent2">
                    <a:lumMod val="75000"/>
                  </a:schemeClr>
                </a:solidFill>
                <a:ea typeface="Calibri" panose="020F0502020204030204" pitchFamily="34" charset="0"/>
                <a:cs typeface="Times New Roman" panose="02020603050405020304" pitchFamily="18" charset="0"/>
              </a:rPr>
              <a:t>año</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a:solidFill>
                  <a:schemeClr val="accent2">
                    <a:lumMod val="75000"/>
                  </a:schemeClr>
                </a:solidFill>
                <a:ea typeface="Calibri" panose="020F0502020204030204" pitchFamily="34" charset="0"/>
                <a:cs typeface="Times New Roman" panose="02020603050405020304" pitchFamily="18" charset="0"/>
              </a:rPr>
              <a:t>)</a:t>
            </a:r>
            <a:br>
              <a:rPr lang="en-US" sz="1600" dirty="0">
                <a:solidFill>
                  <a:schemeClr val="accent2">
                    <a:lumMod val="75000"/>
                  </a:schemeClr>
                </a:solidFill>
                <a:ea typeface="Calibri" panose="020F0502020204030204" pitchFamily="34" charset="0"/>
                <a:cs typeface="Times New Roman" panose="02020603050405020304" pitchFamily="18" charset="0"/>
              </a:rPr>
            </a:br>
            <a:r>
              <a:rPr lang="en-US" sz="1600" dirty="0" smtClean="0">
                <a:solidFill>
                  <a:schemeClr val="accent2">
                    <a:lumMod val="75000"/>
                  </a:schemeClr>
                </a:solidFill>
                <a:ea typeface="Calibri" panose="020F0502020204030204" pitchFamily="34" charset="0"/>
                <a:cs typeface="Times New Roman" panose="02020603050405020304" pitchFamily="18" charset="0"/>
              </a:rPr>
              <a:t>  (=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ahorro</a:t>
            </a:r>
            <a:r>
              <a:rPr lang="en-US" sz="1600" dirty="0" smtClean="0">
                <a:solidFill>
                  <a:schemeClr val="accent2">
                    <a:lumMod val="75000"/>
                  </a:schemeClr>
                </a:solidFill>
                <a:ea typeface="Calibri" panose="020F0502020204030204" pitchFamily="34" charset="0"/>
                <a:cs typeface="Times New Roman" panose="02020603050405020304" pitchFamily="18" charset="0"/>
              </a:rPr>
              <a:t> de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divisas</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por</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importaciones</a:t>
            </a:r>
            <a:r>
              <a:rPr lang="en-US" sz="1600" dirty="0" smtClean="0">
                <a:solidFill>
                  <a:schemeClr val="accent2">
                    <a:lumMod val="75000"/>
                  </a:schemeClr>
                </a:solidFill>
                <a:ea typeface="Calibri" panose="020F0502020204030204" pitchFamily="34" charset="0"/>
                <a:cs typeface="Times New Roman" panose="02020603050405020304" pitchFamily="18" charset="0"/>
              </a:rPr>
              <a:t> </a:t>
            </a:r>
            <a:r>
              <a:rPr lang="en-US" sz="1600" dirty="0" err="1" smtClean="0">
                <a:solidFill>
                  <a:schemeClr val="accent2">
                    <a:lumMod val="75000"/>
                  </a:schemeClr>
                </a:solidFill>
                <a:ea typeface="Calibri" panose="020F0502020204030204" pitchFamily="34" charset="0"/>
                <a:cs typeface="Times New Roman" panose="02020603050405020304" pitchFamily="18" charset="0"/>
              </a:rPr>
              <a:t>evitadas</a:t>
            </a:r>
            <a:r>
              <a:rPr lang="en-US" sz="1600" dirty="0" smtClean="0">
                <a:solidFill>
                  <a:schemeClr val="accent2">
                    <a:lumMod val="75000"/>
                  </a:schemeClr>
                </a:solidFill>
                <a:ea typeface="Calibri" panose="020F0502020204030204" pitchFamily="34" charset="0"/>
                <a:cs typeface="Times New Roman" panose="02020603050405020304" pitchFamily="18" charset="0"/>
              </a:rPr>
              <a:t> de XX </a:t>
            </a:r>
            <a:r>
              <a:rPr lang="en-US" sz="1600" dirty="0">
                <a:solidFill>
                  <a:schemeClr val="accent2">
                    <a:lumMod val="75000"/>
                  </a:schemeClr>
                </a:solidFill>
                <a:ea typeface="Calibri" panose="020F0502020204030204" pitchFamily="34" charset="0"/>
                <a:cs typeface="Times New Roman" panose="02020603050405020304" pitchFamily="18" charset="0"/>
              </a:rPr>
              <a:t>USD </a:t>
            </a:r>
            <a:r>
              <a:rPr lang="en-US" sz="1600" dirty="0" smtClean="0">
                <a:solidFill>
                  <a:schemeClr val="accent2">
                    <a:lumMod val="75000"/>
                  </a:schemeClr>
                </a:solidFill>
                <a:ea typeface="Calibri" panose="020F0502020204030204" pitchFamily="34" charset="0"/>
                <a:cs typeface="Times New Roman" panose="02020603050405020304" pitchFamily="18" charset="0"/>
              </a:rPr>
              <a:t>mill/</a:t>
            </a:r>
            <a:r>
              <a:rPr lang="en-US" sz="1600" dirty="0" err="1" smtClean="0">
                <a:solidFill>
                  <a:schemeClr val="accent2">
                    <a:lumMod val="75000"/>
                  </a:schemeClr>
                </a:solidFill>
                <a:ea typeface="Calibri" panose="020F0502020204030204" pitchFamily="34" charset="0"/>
                <a:cs typeface="Times New Roman" panose="02020603050405020304" pitchFamily="18" charset="0"/>
              </a:rPr>
              <a:t>año</a:t>
            </a:r>
            <a:r>
              <a:rPr lang="en-US" sz="1600" dirty="0" smtClean="0">
                <a:solidFill>
                  <a:schemeClr val="accent2">
                    <a:lumMod val="75000"/>
                  </a:schemeClr>
                </a:solidFill>
                <a:ea typeface="Calibri" panose="020F0502020204030204" pitchFamily="34" charset="0"/>
                <a:cs typeface="Times New Roman" panose="02020603050405020304" pitchFamily="18" charset="0"/>
              </a:rPr>
              <a:t>)</a:t>
            </a:r>
            <a:endParaRPr lang="en-US" sz="1600" dirty="0">
              <a:solidFill>
                <a:schemeClr val="accent2">
                  <a:lumMod val="75000"/>
                </a:schemeClr>
              </a:solidFill>
              <a:ea typeface="Calibri" panose="020F0502020204030204" pitchFamily="34" charset="0"/>
              <a:cs typeface="Times New Roman" panose="02020603050405020304" pitchFamily="18" charset="0"/>
            </a:endParaRPr>
          </a:p>
          <a:p>
            <a:r>
              <a:rPr lang="es-PY" sz="1600" dirty="0" smtClean="0">
                <a:solidFill>
                  <a:schemeClr val="accent2">
                    <a:lumMod val="75000"/>
                  </a:schemeClr>
                </a:solidFill>
                <a:cs typeface="Arial" pitchFamily="34" charset="0"/>
              </a:rPr>
              <a:t>- Salud de niños</a:t>
            </a:r>
            <a:endParaRPr lang="en-US" sz="1600" dirty="0" smtClean="0">
              <a:solidFill>
                <a:schemeClr val="accent2">
                  <a:lumMod val="75000"/>
                </a:schemeClr>
              </a:solidFill>
              <a:cs typeface="Arial" pitchFamily="34" charset="0"/>
            </a:endParaRPr>
          </a:p>
          <a:p>
            <a:pPr marL="180340" algn="just">
              <a:lnSpc>
                <a:spcPct val="150000"/>
              </a:lnSpc>
            </a:pPr>
            <a:r>
              <a:rPr lang="en-US" sz="1600" b="1" dirty="0" err="1" smtClean="0">
                <a:solidFill>
                  <a:schemeClr val="accent2">
                    <a:lumMod val="75000"/>
                  </a:schemeClr>
                </a:solidFill>
                <a:cs typeface="Arial" pitchFamily="34" charset="0"/>
              </a:rPr>
              <a:t>Cocina</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eficiente</a:t>
            </a:r>
            <a:r>
              <a:rPr lang="en-US" sz="1600" b="1" smtClean="0">
                <a:solidFill>
                  <a:schemeClr val="accent2">
                    <a:lumMod val="75000"/>
                  </a:schemeClr>
                </a:solidFill>
                <a:cs typeface="Arial" pitchFamily="34" charset="0"/>
              </a:rPr>
              <a:t>  </a:t>
            </a:r>
            <a:r>
              <a:rPr lang="en-US" sz="1600" b="1">
                <a:solidFill>
                  <a:schemeClr val="accent2">
                    <a:lumMod val="75000"/>
                  </a:schemeClr>
                </a:solidFill>
                <a:cs typeface="Arial" pitchFamily="34" charset="0"/>
              </a:rPr>
              <a:t> </a:t>
            </a:r>
            <a:r>
              <a:rPr lang="en-US" sz="1600" b="1"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Cocción</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tradicional</a:t>
            </a:r>
            <a:r>
              <a:rPr lang="en-US" sz="1600" b="1" dirty="0" smtClean="0">
                <a:solidFill>
                  <a:schemeClr val="accent2">
                    <a:lumMod val="75000"/>
                  </a:schemeClr>
                </a:solidFill>
                <a:cs typeface="Arial" pitchFamily="34" charset="0"/>
              </a:rPr>
              <a:t> a </a:t>
            </a:r>
            <a:r>
              <a:rPr lang="en-US" sz="1600" b="1" dirty="0" err="1" smtClean="0">
                <a:solidFill>
                  <a:schemeClr val="accent2">
                    <a:lumMod val="75000"/>
                  </a:schemeClr>
                </a:solidFill>
                <a:cs typeface="Arial" pitchFamily="34" charset="0"/>
              </a:rPr>
              <a:t>fuego</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abierto</a:t>
            </a:r>
            <a:endParaRPr lang="en-US" sz="1600" b="1" dirty="0" smtClean="0">
              <a:solidFill>
                <a:schemeClr val="accent2">
                  <a:lumMod val="75000"/>
                </a:schemeClr>
              </a:solidFill>
              <a:cs typeface="Arial" pitchFamily="34" charset="0"/>
            </a:endParaRPr>
          </a:p>
          <a:p>
            <a:pPr marL="180340" algn="just">
              <a:lnSpc>
                <a:spcPct val="150000"/>
              </a:lnSpc>
            </a:pPr>
            <a:r>
              <a:rPr lang="es-PY" dirty="0" smtClean="0">
                <a:solidFill>
                  <a:srgbClr val="0070C0"/>
                </a:solidFill>
                <a:latin typeface="Arial" pitchFamily="34" charset="0"/>
                <a:cs typeface="Arial" pitchFamily="34" charset="0"/>
              </a:rPr>
              <a:t>                                         </a:t>
            </a: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pic>
        <p:nvPicPr>
          <p:cNvPr id="1026" name="Picture 2" descr="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654" y="3884138"/>
            <a:ext cx="3689866" cy="23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786553"/>
            <a:ext cx="4493527" cy="2743006"/>
          </a:xfrm>
          <a:prstGeom prst="rect">
            <a:avLst/>
          </a:prstGeom>
        </p:spPr>
      </p:pic>
    </p:spTree>
    <p:extLst>
      <p:ext uri="{BB962C8B-B14F-4D97-AF65-F5344CB8AC3E}">
        <p14:creationId xmlns:p14="http://schemas.microsoft.com/office/powerpoint/2010/main" val="1853142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5" name="Rectangle 4"/>
          <p:cNvSpPr/>
          <p:nvPr/>
        </p:nvSpPr>
        <p:spPr>
          <a:xfrm>
            <a:off x="179512" y="1823965"/>
            <a:ext cx="8640960" cy="1754326"/>
          </a:xfrm>
          <a:prstGeom prst="rect">
            <a:avLst/>
          </a:prstGeom>
        </p:spPr>
        <p:txBody>
          <a:bodyPr wrap="square">
            <a:spAutoFit/>
          </a:bodyPr>
          <a:lstStyle/>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3" name="Rectangle 2"/>
          <p:cNvSpPr/>
          <p:nvPr/>
        </p:nvSpPr>
        <p:spPr>
          <a:xfrm>
            <a:off x="467544" y="1189577"/>
            <a:ext cx="8676456" cy="369332"/>
          </a:xfrm>
          <a:prstGeom prst="rect">
            <a:avLst/>
          </a:prstGeom>
        </p:spPr>
        <p:txBody>
          <a:bodyPr wrap="square">
            <a:spAutoFit/>
          </a:bodyPr>
          <a:lstStyle/>
          <a:p>
            <a:r>
              <a:rPr lang="es-PY" dirty="0" smtClean="0"/>
              <a:t> </a:t>
            </a:r>
            <a:endParaRPr lang="es-PY" dirty="0"/>
          </a:p>
        </p:txBody>
      </p:sp>
      <p:sp>
        <p:nvSpPr>
          <p:cNvPr id="4" name="Rectangle 3"/>
          <p:cNvSpPr/>
          <p:nvPr/>
        </p:nvSpPr>
        <p:spPr>
          <a:xfrm>
            <a:off x="251520" y="536356"/>
            <a:ext cx="8603469" cy="4361963"/>
          </a:xfrm>
          <a:prstGeom prst="rect">
            <a:avLst/>
          </a:prstGeom>
        </p:spPr>
        <p:txBody>
          <a:bodyPr wrap="square">
            <a:spAutoFit/>
          </a:bodyPr>
          <a:lstStyle/>
          <a:p>
            <a:pPr algn="just">
              <a:lnSpc>
                <a:spcPct val="107000"/>
              </a:lnSpc>
              <a:spcAft>
                <a:spcPts val="0"/>
              </a:spcAft>
            </a:pPr>
            <a:endParaRPr lang="es-PY" sz="1600" dirty="0" smtClean="0">
              <a:solidFill>
                <a:schemeClr val="accent2">
                  <a:lumMod val="75000"/>
                </a:schemeClr>
              </a:solidFill>
              <a:ea typeface="Times New Roman" panose="02020603050405020304" pitchFamily="18" charset="0"/>
              <a:cs typeface="Times New Roman" panose="02020603050405020304" pitchFamily="18" charset="0"/>
            </a:endParaRPr>
          </a:p>
          <a:p>
            <a:pPr algn="just">
              <a:spcAft>
                <a:spcPts val="0"/>
              </a:spcAft>
            </a:pPr>
            <a:r>
              <a:rPr lang="es-MX" sz="1600" b="1" dirty="0" smtClean="0">
                <a:solidFill>
                  <a:schemeClr val="accent2">
                    <a:lumMod val="75000"/>
                  </a:schemeClr>
                </a:solidFill>
                <a:ea typeface="Times New Roman" panose="02020603050405020304" pitchFamily="18" charset="0"/>
                <a:cs typeface="Times New Roman" panose="02020603050405020304" pitchFamily="18" charset="0"/>
              </a:rPr>
              <a:t>INVERSIONES FORESTALES </a:t>
            </a:r>
          </a:p>
          <a:p>
            <a:pPr algn="just">
              <a:spcAft>
                <a:spcPts val="0"/>
              </a:spcAft>
            </a:pPr>
            <a:r>
              <a:rPr lang="es-MX" sz="1600" dirty="0">
                <a:solidFill>
                  <a:schemeClr val="accent2">
                    <a:lumMod val="75000"/>
                  </a:schemeClr>
                </a:solidFill>
                <a:ea typeface="Times New Roman" panose="02020603050405020304" pitchFamily="18" charset="0"/>
                <a:cs typeface="Times New Roman" panose="02020603050405020304" pitchFamily="18" charset="0"/>
              </a:rPr>
              <a:t> </a:t>
            </a:r>
            <a:endParaRPr lang="es-PY" sz="1600" dirty="0">
              <a:solidFill>
                <a:schemeClr val="accent2">
                  <a:lumMod val="75000"/>
                </a:schemeClr>
              </a:solidFill>
            </a:endParaRPr>
          </a:p>
          <a:p>
            <a:pPr>
              <a:lnSpc>
                <a:spcPct val="107000"/>
              </a:lnSpc>
              <a:spcAft>
                <a:spcPts val="800"/>
              </a:spcAft>
            </a:pPr>
            <a:r>
              <a:rPr lang="es-MX" sz="1600" dirty="0">
                <a:solidFill>
                  <a:schemeClr val="accent2">
                    <a:lumMod val="75000"/>
                  </a:schemeClr>
                </a:solidFill>
                <a:ea typeface="Times New Roman" panose="02020603050405020304" pitchFamily="18" charset="0"/>
                <a:cs typeface="Times New Roman" panose="02020603050405020304" pitchFamily="18" charset="0"/>
              </a:rPr>
              <a:t>La instalación de Sistemas </a:t>
            </a:r>
            <a:r>
              <a:rPr lang="es-MX" sz="1600" dirty="0" err="1">
                <a:solidFill>
                  <a:schemeClr val="accent2">
                    <a:lumMod val="75000"/>
                  </a:schemeClr>
                </a:solidFill>
                <a:ea typeface="Times New Roman" panose="02020603050405020304" pitchFamily="18" charset="0"/>
                <a:cs typeface="Times New Roman" panose="02020603050405020304" pitchFamily="18" charset="0"/>
              </a:rPr>
              <a:t>Silvopastoriles</a:t>
            </a:r>
            <a:r>
              <a:rPr lang="es-MX" sz="1600" dirty="0">
                <a:solidFill>
                  <a:schemeClr val="accent2">
                    <a:lumMod val="75000"/>
                  </a:schemeClr>
                </a:solidFill>
                <a:ea typeface="Times New Roman" panose="02020603050405020304" pitchFamily="18" charset="0"/>
                <a:cs typeface="Times New Roman" panose="02020603050405020304" pitchFamily="18" charset="0"/>
              </a:rPr>
              <a:t> (combinación de Plantaciones forestales con Ganadería), con adicional de Apicultura, con producción de miel certificada, así como la producción de hierbas medicinales y la promoción del Ecoturismo generan la Rentabilidad necesaria para posibilitar las inversiones necesarias para financiar las Inversiones en Plantaciones Forestales.  </a:t>
            </a:r>
            <a:endParaRPr lang="es-MX" sz="1600" dirty="0" smtClean="0">
              <a:solidFill>
                <a:schemeClr val="accent2">
                  <a:lumMod val="75000"/>
                </a:schemeClr>
              </a:solidFill>
              <a:ea typeface="Times New Roman" panose="02020603050405020304" pitchFamily="18" charset="0"/>
              <a:cs typeface="Times New Roman" panose="02020603050405020304" pitchFamily="18" charset="0"/>
            </a:endParaRPr>
          </a:p>
          <a:p>
            <a:pPr>
              <a:lnSpc>
                <a:spcPct val="107000"/>
              </a:lnSpc>
              <a:spcAft>
                <a:spcPts val="800"/>
              </a:spcAft>
            </a:pPr>
            <a:endParaRPr lang="es-MX" sz="1600" dirty="0">
              <a:solidFill>
                <a:srgbClr val="0070C0"/>
              </a:solidFill>
              <a:ea typeface="Calibri" panose="020F0502020204030204" pitchFamily="34" charset="0"/>
              <a:cs typeface="Times New Roman" panose="02020603050405020304" pitchFamily="18" charset="0"/>
            </a:endParaRPr>
          </a:p>
          <a:p>
            <a:pPr>
              <a:lnSpc>
                <a:spcPct val="107000"/>
              </a:lnSpc>
              <a:spcAft>
                <a:spcPts val="800"/>
              </a:spcAft>
            </a:pPr>
            <a:endParaRPr lang="es-MX" sz="1600" dirty="0" smtClean="0">
              <a:solidFill>
                <a:srgbClr val="0070C0"/>
              </a:solidFill>
              <a:ea typeface="Calibri" panose="020F0502020204030204" pitchFamily="34" charset="0"/>
              <a:cs typeface="Times New Roman" panose="02020603050405020304" pitchFamily="18" charset="0"/>
            </a:endParaRPr>
          </a:p>
          <a:p>
            <a:pPr>
              <a:lnSpc>
                <a:spcPct val="107000"/>
              </a:lnSpc>
              <a:spcAft>
                <a:spcPts val="800"/>
              </a:spcAft>
            </a:pPr>
            <a:endParaRPr lang="es-MX" sz="1600" dirty="0">
              <a:solidFill>
                <a:srgbClr val="0070C0"/>
              </a:solidFill>
              <a:ea typeface="Calibri" panose="020F0502020204030204" pitchFamily="34" charset="0"/>
              <a:cs typeface="Times New Roman" panose="02020603050405020304" pitchFamily="18" charset="0"/>
            </a:endParaRPr>
          </a:p>
          <a:p>
            <a:pPr>
              <a:lnSpc>
                <a:spcPct val="107000"/>
              </a:lnSpc>
              <a:spcAft>
                <a:spcPts val="800"/>
              </a:spcAft>
            </a:pPr>
            <a:endParaRPr lang="es-MX" sz="1600" dirty="0" smtClean="0">
              <a:solidFill>
                <a:srgbClr val="0070C0"/>
              </a:solidFill>
              <a:ea typeface="Calibri" panose="020F0502020204030204" pitchFamily="34" charset="0"/>
              <a:cs typeface="Times New Roman" panose="02020603050405020304" pitchFamily="18" charset="0"/>
            </a:endParaRPr>
          </a:p>
          <a:p>
            <a:pPr>
              <a:lnSpc>
                <a:spcPct val="107000"/>
              </a:lnSpc>
              <a:spcAft>
                <a:spcPts val="800"/>
              </a:spcAft>
            </a:pPr>
            <a:endParaRPr lang="es-PY" sz="1600" dirty="0">
              <a:ea typeface="Calibri" panose="020F0502020204030204" pitchFamily="34" charset="0"/>
              <a:cs typeface="Times New Roman" panose="02020603050405020304" pitchFamily="18" charset="0"/>
            </a:endParaRPr>
          </a:p>
          <a:p>
            <a:pPr algn="just">
              <a:lnSpc>
                <a:spcPct val="107000"/>
              </a:lnSpc>
              <a:spcAft>
                <a:spcPts val="0"/>
              </a:spcAft>
            </a:pPr>
            <a:endParaRPr lang="es-PY" sz="1600" dirty="0">
              <a:solidFill>
                <a:srgbClr val="0070C0"/>
              </a:solidFill>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843808" y="2874836"/>
            <a:ext cx="5328247" cy="3574406"/>
          </a:xfrm>
          <a:prstGeom prst="rect">
            <a:avLst/>
          </a:prstGeom>
        </p:spPr>
      </p:pic>
      <p:sp>
        <p:nvSpPr>
          <p:cNvPr id="9" name="TextBox 8"/>
          <p:cNvSpPr txBox="1"/>
          <p:nvPr/>
        </p:nvSpPr>
        <p:spPr>
          <a:xfrm>
            <a:off x="223900" y="253957"/>
            <a:ext cx="5256584" cy="369332"/>
          </a:xfrm>
          <a:prstGeom prst="rect">
            <a:avLst/>
          </a:prstGeom>
          <a:noFill/>
        </p:spPr>
        <p:txBody>
          <a:bodyPr wrap="square" rtlCol="0">
            <a:spAutoFit/>
          </a:bodyPr>
          <a:lstStyle/>
          <a:p>
            <a:endParaRPr lang="en-US" u="sng" dirty="0">
              <a:solidFill>
                <a:schemeClr val="accent2">
                  <a:lumMod val="75000"/>
                </a:schemeClr>
              </a:solidFill>
            </a:endParaRPr>
          </a:p>
        </p:txBody>
      </p:sp>
      <p:sp>
        <p:nvSpPr>
          <p:cNvPr id="10" name="TextBox 9"/>
          <p:cNvSpPr txBox="1"/>
          <p:nvPr/>
        </p:nvSpPr>
        <p:spPr>
          <a:xfrm>
            <a:off x="123140" y="239379"/>
            <a:ext cx="5256584" cy="369332"/>
          </a:xfrm>
          <a:prstGeom prst="rect">
            <a:avLst/>
          </a:prstGeom>
          <a:noFill/>
        </p:spPr>
        <p:txBody>
          <a:bodyPr wrap="square" rtlCol="0">
            <a:spAutoFit/>
          </a:bodyPr>
          <a:lstStyle/>
          <a:p>
            <a:endParaRPr lang="en-US" u="sng" dirty="0">
              <a:solidFill>
                <a:schemeClr val="accent2">
                  <a:lumMod val="75000"/>
                </a:schemeClr>
              </a:solidFill>
            </a:endParaRPr>
          </a:p>
        </p:txBody>
      </p:sp>
      <p:sp>
        <p:nvSpPr>
          <p:cNvPr id="11" name="TextBox 10"/>
          <p:cNvSpPr txBox="1"/>
          <p:nvPr/>
        </p:nvSpPr>
        <p:spPr>
          <a:xfrm>
            <a:off x="222768" y="390241"/>
            <a:ext cx="5256584" cy="369332"/>
          </a:xfrm>
          <a:prstGeom prst="rect">
            <a:avLst/>
          </a:prstGeom>
          <a:noFill/>
        </p:spPr>
        <p:txBody>
          <a:bodyPr wrap="square" rtlCol="0">
            <a:spAutoFit/>
          </a:bodyPr>
          <a:lstStyle/>
          <a:p>
            <a:endParaRPr lang="en-US" u="sng" dirty="0">
              <a:solidFill>
                <a:schemeClr val="accent2">
                  <a:lumMod val="75000"/>
                </a:schemeClr>
              </a:solidFill>
            </a:endParaRPr>
          </a:p>
        </p:txBody>
      </p:sp>
      <p:sp>
        <p:nvSpPr>
          <p:cNvPr id="12" name="TextBox 11"/>
          <p:cNvSpPr txBox="1"/>
          <p:nvPr/>
        </p:nvSpPr>
        <p:spPr>
          <a:xfrm>
            <a:off x="179512" y="420577"/>
            <a:ext cx="5256584" cy="369332"/>
          </a:xfrm>
          <a:prstGeom prst="rect">
            <a:avLst/>
          </a:prstGeom>
          <a:noFill/>
        </p:spPr>
        <p:txBody>
          <a:bodyPr wrap="square" rtlCol="0">
            <a:spAutoFit/>
          </a:bodyPr>
          <a:lstStyle/>
          <a:p>
            <a:endParaRPr lang="en-US" u="sng" dirty="0">
              <a:solidFill>
                <a:schemeClr val="accent2">
                  <a:lumMod val="75000"/>
                </a:schemeClr>
              </a:solidFill>
            </a:endParaRPr>
          </a:p>
        </p:txBody>
      </p:sp>
    </p:spTree>
    <p:extLst>
      <p:ext uri="{BB962C8B-B14F-4D97-AF65-F5344CB8AC3E}">
        <p14:creationId xmlns:p14="http://schemas.microsoft.com/office/powerpoint/2010/main" val="2893592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ciflorestas.com.br/arquivos/c_94_94_1531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38"/>
            <a:ext cx="9839900" cy="686063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79512" y="6165304"/>
            <a:ext cx="9660388" cy="692696"/>
          </a:xfrm>
          <a:solidFill>
            <a:srgbClr val="FFFFFF">
              <a:alpha val="6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62500" lnSpcReduction="20000"/>
          </a:bodyPr>
          <a:lstStyle/>
          <a:p>
            <a:pPr marL="0" indent="0">
              <a:buNone/>
            </a:pPr>
            <a:r>
              <a:rPr lang="es-PY" sz="3000" dirty="0"/>
              <a:t>Uso de la tierra donde los componentes </a:t>
            </a:r>
            <a:r>
              <a:rPr lang="es-PY" sz="3000" b="1" dirty="0">
                <a:ln w="19050">
                  <a:solidFill>
                    <a:schemeClr val="accent1">
                      <a:lumMod val="50000"/>
                    </a:schemeClr>
                  </a:solidFill>
                  <a:prstDash val="solid"/>
                </a:ln>
                <a:solidFill>
                  <a:srgbClr val="92D050"/>
                </a:solidFill>
              </a:rPr>
              <a:t>leñosos</a:t>
            </a:r>
            <a:r>
              <a:rPr lang="es-PY" sz="3000" dirty="0"/>
              <a:t>, </a:t>
            </a:r>
            <a:r>
              <a:rPr lang="es-PY" sz="3000" b="1" dirty="0">
                <a:ln w="19050">
                  <a:solidFill>
                    <a:schemeClr val="accent1">
                      <a:lumMod val="50000"/>
                    </a:schemeClr>
                  </a:solidFill>
                  <a:prstDash val="solid"/>
                </a:ln>
                <a:solidFill>
                  <a:srgbClr val="92D050"/>
                </a:solidFill>
              </a:rPr>
              <a:t>herbáceos</a:t>
            </a:r>
            <a:r>
              <a:rPr lang="es-PY" sz="3000" b="1" dirty="0">
                <a:ln w="22225">
                  <a:solidFill>
                    <a:schemeClr val="accent2"/>
                  </a:solidFill>
                  <a:prstDash val="solid"/>
                </a:ln>
                <a:solidFill>
                  <a:schemeClr val="accent2">
                    <a:lumMod val="50000"/>
                  </a:schemeClr>
                </a:solidFill>
              </a:rPr>
              <a:t> </a:t>
            </a:r>
            <a:r>
              <a:rPr lang="es-PY" sz="3000" dirty="0"/>
              <a:t>y </a:t>
            </a:r>
            <a:r>
              <a:rPr lang="es-PY" sz="3000" b="1" dirty="0">
                <a:ln w="19050">
                  <a:solidFill>
                    <a:schemeClr val="accent1">
                      <a:lumMod val="50000"/>
                    </a:schemeClr>
                  </a:solidFill>
                  <a:prstDash val="solid"/>
                </a:ln>
                <a:solidFill>
                  <a:srgbClr val="92D050"/>
                </a:solidFill>
              </a:rPr>
              <a:t>animales</a:t>
            </a:r>
            <a:r>
              <a:rPr lang="es-PY" sz="3000" dirty="0"/>
              <a:t>, que realizan pastoreo, son combinados para generar producción de forma complementaria </a:t>
            </a:r>
          </a:p>
        </p:txBody>
      </p:sp>
    </p:spTree>
    <p:extLst>
      <p:ext uri="{BB962C8B-B14F-4D97-AF65-F5344CB8AC3E}">
        <p14:creationId xmlns:p14="http://schemas.microsoft.com/office/powerpoint/2010/main" val="70104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764705"/>
            <a:ext cx="6462464" cy="3762761"/>
          </a:xfrm>
          <a:prstGeom prst="rect">
            <a:avLst/>
          </a:prstGeom>
        </p:spPr>
        <p:txBody>
          <a:bodyPr wrap="square">
            <a:spAutoFit/>
          </a:bodyPr>
          <a:lstStyle/>
          <a:p>
            <a:pPr>
              <a:lnSpc>
                <a:spcPct val="107000"/>
              </a:lnSpc>
              <a:spcAft>
                <a:spcPts val="800"/>
              </a:spcAft>
            </a:pPr>
            <a:r>
              <a:rPr lang="es-PY" sz="2000" b="1" dirty="0" smtClean="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Asociación de Empresas con Productores</a:t>
            </a:r>
          </a:p>
          <a:p>
            <a:pPr>
              <a:lnSpc>
                <a:spcPct val="107000"/>
              </a:lnSpc>
              <a:spcAft>
                <a:spcPts val="800"/>
              </a:spcAft>
            </a:pPr>
            <a:r>
              <a:rPr lang="es-PY" b="1" dirty="0" smtClean="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Ejemplos </a:t>
            </a:r>
            <a:r>
              <a:rPr lang="es-PY"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en Paraguay: </a:t>
            </a:r>
            <a:r>
              <a:rPr lang="es-PY" b="1"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Frutika</a:t>
            </a:r>
            <a:r>
              <a:rPr lang="es-PY"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s-PY" b="1"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Payco</a:t>
            </a:r>
            <a:r>
              <a:rPr lang="es-PY"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ARP, Otros </a:t>
            </a:r>
          </a:p>
          <a:p>
            <a:pPr>
              <a:lnSpc>
                <a:spcPct val="107000"/>
              </a:lnSpc>
              <a:spcAft>
                <a:spcPts val="800"/>
              </a:spcAft>
            </a:pPr>
            <a:r>
              <a:rPr lang="es-PY" b="1" i="1"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Ejemplo en Uruguay:</a:t>
            </a:r>
          </a:p>
          <a:p>
            <a:pPr>
              <a:lnSpc>
                <a:spcPct val="107000"/>
              </a:lnSpc>
              <a:spcAft>
                <a:spcPts val="800"/>
              </a:spcAft>
            </a:pPr>
            <a:r>
              <a:rPr lang="es-PY" i="1"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es-PY" i="1" dirty="0">
                <a:latin typeface="Times New Roman" panose="02020603050405020304" pitchFamily="18" charset="0"/>
                <a:ea typeface="Times New Roman" panose="02020603050405020304" pitchFamily="18" charset="0"/>
                <a:cs typeface="Times New Roman" panose="02020603050405020304" pitchFamily="18" charset="0"/>
              </a:rPr>
              <a:t>forestación está teniendo una importante expansión en Uruguay, por eso el gerente de Negocios de Montes del Plata, Alfredo </a:t>
            </a:r>
            <a:r>
              <a:rPr lang="es-PY" i="1" dirty="0" err="1">
                <a:latin typeface="Times New Roman" panose="02020603050405020304" pitchFamily="18" charset="0"/>
                <a:ea typeface="Times New Roman" panose="02020603050405020304" pitchFamily="18" charset="0"/>
                <a:cs typeface="Times New Roman" panose="02020603050405020304" pitchFamily="18" charset="0"/>
              </a:rPr>
              <a:t>Fossali</a:t>
            </a:r>
            <a:r>
              <a:rPr lang="es-PY" i="1" dirty="0">
                <a:latin typeface="Times New Roman" panose="02020603050405020304" pitchFamily="18" charset="0"/>
                <a:ea typeface="Times New Roman" panose="02020603050405020304" pitchFamily="18" charset="0"/>
                <a:cs typeface="Times New Roman" panose="02020603050405020304" pitchFamily="18" charset="0"/>
              </a:rPr>
              <a:t>, contó cómo evolucionó el programa Alianzas, que propone una asociación con los productores, los beneficios de aliarse y cómo es la experiencia para las dos </a:t>
            </a:r>
            <a:r>
              <a:rPr lang="es-PY" i="1" dirty="0" smtClean="0">
                <a:latin typeface="Times New Roman" panose="02020603050405020304" pitchFamily="18" charset="0"/>
                <a:ea typeface="Times New Roman" panose="02020603050405020304" pitchFamily="18" charset="0"/>
                <a:cs typeface="Times New Roman" panose="02020603050405020304" pitchFamily="18" charset="0"/>
              </a:rPr>
              <a:t>partes.</a:t>
            </a:r>
            <a:r>
              <a:rPr lang="es-PY" sz="1600" i="1" dirty="0">
                <a:latin typeface="Calibri" panose="020F0502020204030204" pitchFamily="34" charset="0"/>
                <a:ea typeface="Times New Roman" panose="02020603050405020304" pitchFamily="18" charset="0"/>
                <a:cs typeface="Times New Roman" panose="02020603050405020304" pitchFamily="18" charset="0"/>
              </a:rPr>
              <a:t> </a:t>
            </a:r>
            <a:r>
              <a:rPr lang="es-PY" i="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Observador Uy</a:t>
            </a:r>
            <a:endParaRPr lang="es-PY" sz="16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PY" b="1" i="1" u="sng"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2"/>
              </a:rPr>
              <a:t>Alfredo </a:t>
            </a:r>
            <a:r>
              <a:rPr lang="es-PY" b="1" i="1" u="sng"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2"/>
              </a:rPr>
              <a:t>Fossali</a:t>
            </a:r>
            <a:r>
              <a:rPr lang="es-PY" b="1" i="1" u="sng"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2"/>
              </a:rPr>
              <a:t>: “Montes del Plata tiene 60.000 hectáreas plantadas en asociación con 300 productores”</a:t>
            </a:r>
            <a:endParaRPr lang="es-PY" sz="1600"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Y" sz="1600" dirty="0">
                <a:latin typeface="Calibri" panose="020F0502020204030204" pitchFamily="34" charset="0"/>
                <a:ea typeface="Calibri" panose="020F0502020204030204" pitchFamily="34" charset="0"/>
                <a:cs typeface="Times New Roman" panose="02020603050405020304" pitchFamily="18" charset="0"/>
              </a:rPr>
              <a:t> </a:t>
            </a:r>
            <a:endParaRPr lang="es-PY"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365104"/>
            <a:ext cx="2987824" cy="1989829"/>
          </a:xfrm>
          <a:prstGeom prst="rect">
            <a:avLst/>
          </a:prstGeom>
        </p:spPr>
      </p:pic>
    </p:spTree>
    <p:extLst>
      <p:ext uri="{BB962C8B-B14F-4D97-AF65-F5344CB8AC3E}">
        <p14:creationId xmlns:p14="http://schemas.microsoft.com/office/powerpoint/2010/main" val="13547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72595" y="4798440"/>
            <a:ext cx="8950638" cy="2145260"/>
          </a:xfrm>
          <a:prstGeom prst="rect">
            <a:avLst/>
          </a:prstGeom>
          <a:noFill/>
        </p:spPr>
        <p:txBody>
          <a:bodyPr wrap="square" rtlCol="0">
            <a:spAutoFit/>
          </a:bodyPr>
          <a:lstStyle/>
          <a:p>
            <a:endParaRPr lang="en-US" dirty="0"/>
          </a:p>
        </p:txBody>
      </p:sp>
      <p:sp>
        <p:nvSpPr>
          <p:cNvPr id="5" name="Rectangle 4"/>
          <p:cNvSpPr/>
          <p:nvPr/>
        </p:nvSpPr>
        <p:spPr>
          <a:xfrm>
            <a:off x="-18370" y="4582179"/>
            <a:ext cx="9111867" cy="3970318"/>
          </a:xfrm>
          <a:prstGeom prst="rect">
            <a:avLst/>
          </a:prstGeom>
        </p:spPr>
        <p:txBody>
          <a:bodyPr wrap="square">
            <a:spAutoFit/>
          </a:bodyPr>
          <a:lstStyle/>
          <a:p>
            <a:pPr lvl="0" defTabSz="914400" eaLnBrk="0" fontAlgn="base" hangingPunct="0">
              <a:spcBef>
                <a:spcPct val="0"/>
              </a:spcBef>
              <a:spcAft>
                <a:spcPct val="0"/>
              </a:spcAft>
            </a:pPr>
            <a:endParaRPr lang="es-PY" altLang="es-PY" dirty="0">
              <a:solidFill>
                <a:schemeClr val="accent2">
                  <a:lumMod val="75000"/>
                </a:schemeClr>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s-PY" altLang="es-PY" dirty="0" smtClean="0">
                <a:solidFill>
                  <a:schemeClr val="accent2">
                    <a:lumMod val="75000"/>
                  </a:schemeClr>
                </a:solidFill>
                <a:latin typeface="Arial" panose="020B0604020202020204" pitchFamily="34" charset="0"/>
                <a:ea typeface="Times New Roman" panose="02020603050405020304" pitchFamily="18" charset="0"/>
              </a:rPr>
              <a:t> </a:t>
            </a:r>
          </a:p>
          <a:p>
            <a:pPr lvl="0" defTabSz="914400" eaLnBrk="0" fontAlgn="base" hangingPunct="0">
              <a:spcBef>
                <a:spcPct val="0"/>
              </a:spcBef>
              <a:spcAft>
                <a:spcPct val="0"/>
              </a:spcAft>
            </a:pPr>
            <a:endParaRPr lang="es-PY" altLang="es-PY" dirty="0">
              <a:solidFill>
                <a:schemeClr val="accent2">
                  <a:lumMod val="75000"/>
                </a:schemeClr>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endParaRPr lang="es-PY" altLang="es-PY" dirty="0" smtClean="0">
              <a:solidFill>
                <a:schemeClr val="accent2">
                  <a:lumMod val="75000"/>
                </a:schemeClr>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endParaRPr lang="es-PY" altLang="es-PY" dirty="0">
              <a:solidFill>
                <a:schemeClr val="accent2">
                  <a:lumMod val="75000"/>
                </a:schemeClr>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endParaRPr lang="es-PY" altLang="es-PY" dirty="0">
              <a:solidFill>
                <a:schemeClr val="accent2">
                  <a:lumMod val="75000"/>
                </a:schemeClr>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endParaRPr lang="es-PY" altLang="es-PY" dirty="0">
              <a:solidFill>
                <a:schemeClr val="accent2">
                  <a:lumMod val="75000"/>
                </a:schemeClr>
              </a:solidFill>
              <a:latin typeface="Arial" panose="020B0604020202020204" pitchFamily="34" charset="0"/>
              <a:ea typeface="Times New Roman" panose="02020603050405020304" pitchFamily="18" charset="0"/>
            </a:endParaRPr>
          </a:p>
          <a:p>
            <a:endParaRPr lang="es-PY" dirty="0">
              <a:solidFill>
                <a:srgbClr val="0070C0"/>
              </a:solidFill>
              <a:latin typeface="Arial" pitchFamily="34" charset="0"/>
              <a:cs typeface="Arial" pitchFamily="34" charset="0"/>
            </a:endParaRPr>
          </a:p>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6" name="1 CuadroTexto"/>
          <p:cNvSpPr txBox="1"/>
          <p:nvPr/>
        </p:nvSpPr>
        <p:spPr>
          <a:xfrm>
            <a:off x="72595" y="4429778"/>
            <a:ext cx="9222406" cy="2428221"/>
          </a:xfrm>
          <a:prstGeom prst="rect">
            <a:avLst/>
          </a:prstGeom>
          <a:noFill/>
        </p:spPr>
        <p:txBody>
          <a:bodyPr wrap="square" rtlCol="0">
            <a:spAutoFit/>
          </a:bodyPr>
          <a:lstStyle/>
          <a:p>
            <a:endParaRPr lang="en-US" dirty="0"/>
          </a:p>
        </p:txBody>
      </p:sp>
      <p:sp>
        <p:nvSpPr>
          <p:cNvPr id="9" name="Rectangle 5">
            <a:hlinkClick r:id="rId3"/>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11" name="Rectangle 8">
            <a:hlinkClick r:id="rId3"/>
          </p:cNvPr>
          <p:cNvSpPr>
            <a:spLocks noChangeArrowheads="1"/>
          </p:cNvSpPr>
          <p:nvPr/>
        </p:nvSpPr>
        <p:spPr bwMode="auto">
          <a:xfrm>
            <a:off x="72595" y="157678"/>
            <a:ext cx="561826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PY" sz="2000" b="1" dirty="0" smtClean="0">
                <a:solidFill>
                  <a:schemeClr val="accent2">
                    <a:lumMod val="75000"/>
                  </a:schemeClr>
                </a:solidFill>
              </a:rPr>
              <a:t>Viviendas de Madera prefabricadas</a:t>
            </a:r>
          </a:p>
          <a:p>
            <a:r>
              <a:rPr lang="es-PY" dirty="0" smtClean="0">
                <a:solidFill>
                  <a:schemeClr val="accent2">
                    <a:lumMod val="75000"/>
                  </a:schemeClr>
                </a:solidFill>
              </a:rPr>
              <a:t>Paraguay tiene un gran déficit de Viviendas sociales </a:t>
            </a:r>
            <a:endParaRPr lang="es-PY" dirty="0">
              <a:solidFill>
                <a:schemeClr val="accent2">
                  <a:lumMod val="75000"/>
                </a:schemeClr>
              </a:solidFill>
            </a:endParaRPr>
          </a:p>
        </p:txBody>
      </p:sp>
      <p:sp>
        <p:nvSpPr>
          <p:cNvPr id="17" name="1 CuadroTexto"/>
          <p:cNvSpPr txBox="1"/>
          <p:nvPr/>
        </p:nvSpPr>
        <p:spPr>
          <a:xfrm>
            <a:off x="72595" y="4429779"/>
            <a:ext cx="9222406" cy="2428221"/>
          </a:xfrm>
          <a:prstGeom prst="rect">
            <a:avLst/>
          </a:prstGeom>
          <a:noFill/>
        </p:spPr>
        <p:txBody>
          <a:bodyPr wrap="square" rtlCol="0">
            <a:spAutoFit/>
          </a:bodyPr>
          <a:lstStyle/>
          <a:p>
            <a:endParaRPr lang="en-US" dirty="0"/>
          </a:p>
        </p:txBody>
      </p:sp>
      <p:sp>
        <p:nvSpPr>
          <p:cNvPr id="18" name="1 CuadroTexto"/>
          <p:cNvSpPr txBox="1"/>
          <p:nvPr/>
        </p:nvSpPr>
        <p:spPr>
          <a:xfrm>
            <a:off x="224995" y="4582179"/>
            <a:ext cx="9222406" cy="2428221"/>
          </a:xfrm>
          <a:prstGeom prst="rect">
            <a:avLst/>
          </a:prstGeom>
          <a:noFill/>
        </p:spPr>
        <p:txBody>
          <a:bodyPr wrap="square" rtlCol="0">
            <a:spAutoFit/>
          </a:bodyPr>
          <a:lstStyle/>
          <a:p>
            <a:endParaRPr lang="en-US" dirty="0"/>
          </a:p>
        </p:txBody>
      </p:sp>
      <p:sp>
        <p:nvSpPr>
          <p:cNvPr id="19" name="1 CuadroTexto"/>
          <p:cNvSpPr txBox="1"/>
          <p:nvPr/>
        </p:nvSpPr>
        <p:spPr>
          <a:xfrm>
            <a:off x="163560" y="4656959"/>
            <a:ext cx="9222406" cy="2428221"/>
          </a:xfrm>
          <a:prstGeom prst="rect">
            <a:avLst/>
          </a:prstGeom>
          <a:noFill/>
        </p:spPr>
        <p:txBody>
          <a:bodyPr wrap="square" rtlCol="0">
            <a:spAutoFit/>
          </a:bodyPr>
          <a:lstStyle/>
          <a:p>
            <a:endParaRPr lang="en-US" dirty="0"/>
          </a:p>
        </p:txBody>
      </p:sp>
      <p:pic>
        <p:nvPicPr>
          <p:cNvPr id="20" name="Picture 19" descr="D:\0. U I P\00000.  C N C C - 2019\00000. REUNION CNCC - EXPO 2019\Argentina - Viviendas prefabricadas.jpg"/>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71735"/>
            <a:ext cx="4219957" cy="2325026"/>
          </a:xfrm>
          <a:prstGeom prst="rect">
            <a:avLst/>
          </a:prstGeom>
          <a:noFill/>
          <a:ln>
            <a:noFill/>
          </a:ln>
        </p:spPr>
      </p:pic>
      <p:sp>
        <p:nvSpPr>
          <p:cNvPr id="13" name="Rectangle 12"/>
          <p:cNvSpPr/>
          <p:nvPr/>
        </p:nvSpPr>
        <p:spPr>
          <a:xfrm>
            <a:off x="683568" y="1135246"/>
            <a:ext cx="6174432" cy="3139321"/>
          </a:xfrm>
          <a:prstGeom prst="rect">
            <a:avLst/>
          </a:prstGeom>
        </p:spPr>
        <p:txBody>
          <a:bodyPr wrap="square">
            <a:spAutoFit/>
          </a:bodyPr>
          <a:lstStyle/>
          <a:p>
            <a:pPr lvl="0" defTabSz="914400" eaLnBrk="0" fontAlgn="base" hangingPunct="0">
              <a:spcBef>
                <a:spcPct val="0"/>
              </a:spcBef>
              <a:spcAft>
                <a:spcPct val="0"/>
              </a:spcAft>
            </a:pPr>
            <a:r>
              <a:rPr lang="es-PY" altLang="es-PY" b="1" dirty="0" smtClean="0">
                <a:solidFill>
                  <a:schemeClr val="accent2">
                    <a:lumMod val="75000"/>
                  </a:schemeClr>
                </a:solidFill>
                <a:ea typeface="Times New Roman" panose="02020603050405020304" pitchFamily="18" charset="0"/>
                <a:cs typeface="Times New Roman" panose="02020603050405020304" pitchFamily="18" charset="0"/>
              </a:rPr>
              <a:t>Ejemplo Argentina: Inaugurada fábrica en Misiones</a:t>
            </a:r>
          </a:p>
          <a:p>
            <a:pPr lvl="0" defTabSz="914400" eaLnBrk="0" fontAlgn="base" hangingPunct="0">
              <a:spcBef>
                <a:spcPct val="0"/>
              </a:spcBef>
              <a:spcAft>
                <a:spcPct val="0"/>
              </a:spcAft>
            </a:pPr>
            <a:endParaRPr lang="es-PY" altLang="es-PY" b="1" dirty="0" smtClean="0">
              <a:solidFill>
                <a:schemeClr val="accent2">
                  <a:lumMod val="75000"/>
                </a:schemeClr>
              </a:solidFill>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s-PY" altLang="es-PY" b="1" dirty="0" smtClean="0">
                <a:solidFill>
                  <a:schemeClr val="accent2">
                    <a:lumMod val="75000"/>
                  </a:schemeClr>
                </a:solidFill>
                <a:ea typeface="Times New Roman" panose="02020603050405020304" pitchFamily="18" charset="0"/>
                <a:cs typeface="Times New Roman" panose="02020603050405020304" pitchFamily="18" charset="0"/>
              </a:rPr>
              <a:t>F</a:t>
            </a:r>
            <a:r>
              <a:rPr lang="es-PY" altLang="es-PY" dirty="0" smtClean="0">
                <a:solidFill>
                  <a:schemeClr val="accent2">
                    <a:lumMod val="75000"/>
                  </a:schemeClr>
                </a:solidFill>
                <a:ea typeface="Times New Roman" panose="02020603050405020304" pitchFamily="18" charset="0"/>
                <a:cs typeface="Times New Roman" panose="02020603050405020304" pitchFamily="18" charset="0"/>
              </a:rPr>
              <a:t>ábrica </a:t>
            </a:r>
            <a:r>
              <a:rPr lang="es-PY" altLang="es-PY" dirty="0">
                <a:solidFill>
                  <a:schemeClr val="accent2">
                    <a:lumMod val="75000"/>
                  </a:schemeClr>
                </a:solidFill>
                <a:ea typeface="Times New Roman" panose="02020603050405020304" pitchFamily="18" charset="0"/>
                <a:cs typeface="Times New Roman" panose="02020603050405020304" pitchFamily="18" charset="0"/>
              </a:rPr>
              <a:t>equipada con alta tecnología con capacidad para construir 20 casas de madera por día y hasta 5.000 viviendas por año. </a:t>
            </a:r>
          </a:p>
          <a:p>
            <a:pPr lvl="0" defTabSz="914400" eaLnBrk="0" fontAlgn="base" hangingPunct="0">
              <a:spcBef>
                <a:spcPct val="0"/>
              </a:spcBef>
              <a:spcAft>
                <a:spcPct val="0"/>
              </a:spcAft>
            </a:pPr>
            <a:r>
              <a:rPr lang="es-PY" altLang="es-PY" dirty="0" smtClean="0">
                <a:solidFill>
                  <a:schemeClr val="accent2">
                    <a:lumMod val="75000"/>
                  </a:schemeClr>
                </a:solidFill>
                <a:ea typeface="Times New Roman" panose="02020603050405020304" pitchFamily="18" charset="0"/>
                <a:cs typeface="Times New Roman" panose="02020603050405020304" pitchFamily="18" charset="0"/>
              </a:rPr>
              <a:t>Es </a:t>
            </a:r>
            <a:r>
              <a:rPr lang="es-PY" altLang="es-PY" dirty="0">
                <a:solidFill>
                  <a:schemeClr val="accent2">
                    <a:lumMod val="75000"/>
                  </a:schemeClr>
                </a:solidFill>
                <a:ea typeface="Times New Roman" panose="02020603050405020304" pitchFamily="18" charset="0"/>
                <a:cs typeface="Times New Roman" panose="02020603050405020304" pitchFamily="18" charset="0"/>
              </a:rPr>
              <a:t>la más grande del país y la más moderna de Sudamérica. </a:t>
            </a:r>
          </a:p>
          <a:p>
            <a:pPr lvl="0" defTabSz="914400" eaLnBrk="0" fontAlgn="base" hangingPunct="0">
              <a:spcBef>
                <a:spcPct val="0"/>
              </a:spcBef>
              <a:spcAft>
                <a:spcPct val="0"/>
              </a:spcAft>
            </a:pPr>
            <a:endParaRPr lang="es-PY" altLang="es-PY" dirty="0">
              <a:solidFill>
                <a:schemeClr val="accent2">
                  <a:lumMod val="75000"/>
                </a:schemeClr>
              </a:solidFill>
              <a:ea typeface="Times New Roman" panose="02020603050405020304" pitchFamily="18" charset="0"/>
            </a:endParaRPr>
          </a:p>
          <a:p>
            <a:pPr lvl="0" defTabSz="914400" eaLnBrk="0" fontAlgn="base" hangingPunct="0">
              <a:spcBef>
                <a:spcPct val="0"/>
              </a:spcBef>
              <a:spcAft>
                <a:spcPct val="0"/>
              </a:spcAft>
            </a:pPr>
            <a:r>
              <a:rPr lang="es-PY" altLang="es-PY" dirty="0">
                <a:solidFill>
                  <a:schemeClr val="accent2">
                    <a:lumMod val="75000"/>
                  </a:schemeClr>
                </a:solidFill>
                <a:latin typeface="Arial" panose="020B0604020202020204" pitchFamily="34" charset="0"/>
                <a:ea typeface="Times New Roman" panose="02020603050405020304" pitchFamily="18" charset="0"/>
              </a:rPr>
              <a:t>“La madera es el material del futuro, hay que pensar en el mercado mundial”, destacó </a:t>
            </a:r>
            <a:r>
              <a:rPr lang="es-PY" altLang="es-PY" dirty="0" smtClean="0">
                <a:solidFill>
                  <a:schemeClr val="accent2">
                    <a:lumMod val="75000"/>
                  </a:schemeClr>
                </a:solidFill>
                <a:latin typeface="Arial" panose="020B0604020202020204" pitchFamily="34" charset="0"/>
                <a:ea typeface="Times New Roman" panose="02020603050405020304" pitchFamily="18" charset="0"/>
              </a:rPr>
              <a:t>la </a:t>
            </a:r>
            <a:r>
              <a:rPr lang="es-PY" altLang="es-PY" dirty="0">
                <a:solidFill>
                  <a:schemeClr val="accent2">
                    <a:lumMod val="75000"/>
                  </a:schemeClr>
                </a:solidFill>
                <a:latin typeface="Arial" panose="020B0604020202020204" pitchFamily="34" charset="0"/>
                <a:ea typeface="Times New Roman" panose="02020603050405020304" pitchFamily="18" charset="0"/>
              </a:rPr>
              <a:t>gerente </a:t>
            </a:r>
            <a:r>
              <a:rPr lang="es-PY" altLang="es-PY" dirty="0" smtClean="0">
                <a:solidFill>
                  <a:schemeClr val="accent2">
                    <a:lumMod val="75000"/>
                  </a:schemeClr>
                </a:solidFill>
                <a:latin typeface="Arial" panose="020B0604020202020204" pitchFamily="34" charset="0"/>
                <a:ea typeface="Times New Roman" panose="02020603050405020304" pitchFamily="18" charset="0"/>
              </a:rPr>
              <a:t>del Gremio de la Industria de la Madera:  APICOFOM  </a:t>
            </a:r>
            <a:endParaRPr lang="es-PY" altLang="es-PY" dirty="0">
              <a:solidFill>
                <a:schemeClr val="accent2">
                  <a:lumMod val="75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80771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14" y="3220142"/>
            <a:ext cx="5258700" cy="295801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36096" y="2565862"/>
            <a:ext cx="3636821" cy="2045711"/>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913" y="4941168"/>
            <a:ext cx="2935865" cy="1236992"/>
          </a:xfrm>
          <a:prstGeom prst="rect">
            <a:avLst/>
          </a:prstGeom>
        </p:spPr>
      </p:pic>
      <p:sp>
        <p:nvSpPr>
          <p:cNvPr id="8" name="Title 4"/>
          <p:cNvSpPr txBox="1">
            <a:spLocks/>
          </p:cNvSpPr>
          <p:nvPr/>
        </p:nvSpPr>
        <p:spPr>
          <a:xfrm>
            <a:off x="179512" y="332656"/>
            <a:ext cx="6696744" cy="86409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smtClean="0">
                <a:solidFill>
                  <a:schemeClr val="accent2">
                    <a:lumMod val="75000"/>
                  </a:schemeClr>
                </a:solidFill>
              </a:rPr>
              <a:t>BIOMASA FORESTAL CON FINES ENERGÉTICOS</a:t>
            </a:r>
          </a:p>
          <a:p>
            <a:r>
              <a:rPr lang="es-ES" sz="1800" b="1" dirty="0" smtClean="0">
                <a:solidFill>
                  <a:schemeClr val="accent2">
                    <a:lumMod val="75000"/>
                  </a:schemeClr>
                </a:solidFill>
              </a:rPr>
              <a:t>Leña, Chips, Carbón </a:t>
            </a:r>
          </a:p>
          <a:p>
            <a:r>
              <a:rPr lang="es-ES" sz="1800" b="1" dirty="0" smtClean="0">
                <a:solidFill>
                  <a:schemeClr val="accent2">
                    <a:lumMod val="75000"/>
                  </a:schemeClr>
                </a:solidFill>
              </a:rPr>
              <a:t>Hay gran demanda local y también internacional </a:t>
            </a:r>
            <a:endParaRPr lang="es-ES" sz="1800" b="1" dirty="0">
              <a:solidFill>
                <a:schemeClr val="accent2">
                  <a:lumMod val="75000"/>
                </a:schemeClr>
              </a:solidFill>
            </a:endParaRPr>
          </a:p>
        </p:txBody>
      </p:sp>
      <p:sp>
        <p:nvSpPr>
          <p:cNvPr id="11" name="TextBox 10"/>
          <p:cNvSpPr txBox="1"/>
          <p:nvPr/>
        </p:nvSpPr>
        <p:spPr>
          <a:xfrm>
            <a:off x="179512" y="1412776"/>
            <a:ext cx="8623619" cy="1323439"/>
          </a:xfrm>
          <a:prstGeom prst="rect">
            <a:avLst/>
          </a:prstGeom>
          <a:noFill/>
        </p:spPr>
        <p:txBody>
          <a:bodyPr wrap="square" rtlCol="0">
            <a:spAutoFit/>
          </a:bodyPr>
          <a:lstStyle/>
          <a:p>
            <a:r>
              <a:rPr lang="es-ES" sz="1600" b="1" dirty="0" err="1" smtClean="0">
                <a:solidFill>
                  <a:schemeClr val="accent2">
                    <a:lumMod val="75000"/>
                  </a:schemeClr>
                </a:solidFill>
              </a:rPr>
              <a:t>Carbon</a:t>
            </a:r>
            <a:r>
              <a:rPr lang="es-ES" sz="1600" b="1" dirty="0" smtClean="0">
                <a:solidFill>
                  <a:schemeClr val="accent2">
                    <a:lumMod val="75000"/>
                  </a:schemeClr>
                </a:solidFill>
              </a:rPr>
              <a:t> </a:t>
            </a:r>
            <a:r>
              <a:rPr lang="es-ES" sz="1600" b="1" dirty="0">
                <a:solidFill>
                  <a:schemeClr val="accent2">
                    <a:lumMod val="75000"/>
                  </a:schemeClr>
                </a:solidFill>
              </a:rPr>
              <a:t>Certificado </a:t>
            </a:r>
          </a:p>
          <a:p>
            <a:r>
              <a:rPr lang="es-ES" sz="1600" b="1" dirty="0">
                <a:solidFill>
                  <a:schemeClr val="accent2">
                    <a:lumMod val="75000"/>
                  </a:schemeClr>
                </a:solidFill>
              </a:rPr>
              <a:t>producido con Biomasa forestal de origen renovable</a:t>
            </a:r>
          </a:p>
          <a:p>
            <a:r>
              <a:rPr lang="es-ES" sz="1600" dirty="0" smtClean="0">
                <a:solidFill>
                  <a:schemeClr val="accent2">
                    <a:lumMod val="75000"/>
                  </a:schemeClr>
                </a:solidFill>
              </a:rPr>
              <a:t>Ejemplo:</a:t>
            </a:r>
          </a:p>
          <a:p>
            <a:r>
              <a:rPr lang="es-ES" sz="1600" dirty="0" smtClean="0">
                <a:solidFill>
                  <a:schemeClr val="accent2">
                    <a:lumMod val="75000"/>
                  </a:schemeClr>
                </a:solidFill>
              </a:rPr>
              <a:t>Producción de Ferro Silicio: </a:t>
            </a:r>
          </a:p>
          <a:p>
            <a:r>
              <a:rPr lang="es-ES" sz="1600" dirty="0" err="1" smtClean="0">
                <a:solidFill>
                  <a:schemeClr val="accent2">
                    <a:lumMod val="75000"/>
                  </a:schemeClr>
                </a:solidFill>
              </a:rPr>
              <a:t>Inversion</a:t>
            </a:r>
            <a:r>
              <a:rPr lang="es-ES" sz="1600" dirty="0" smtClean="0">
                <a:solidFill>
                  <a:schemeClr val="accent2">
                    <a:lumMod val="75000"/>
                  </a:schemeClr>
                </a:solidFill>
              </a:rPr>
              <a:t> Escandinava – </a:t>
            </a:r>
            <a:r>
              <a:rPr lang="es-ES" sz="1600" dirty="0" err="1" smtClean="0">
                <a:solidFill>
                  <a:schemeClr val="accent2">
                    <a:lumMod val="75000"/>
                  </a:schemeClr>
                </a:solidFill>
              </a:rPr>
              <a:t>Elkem</a:t>
            </a:r>
            <a:r>
              <a:rPr lang="es-ES" sz="1600" dirty="0" smtClean="0">
                <a:solidFill>
                  <a:schemeClr val="accent2">
                    <a:lumMod val="75000"/>
                  </a:schemeClr>
                </a:solidFill>
              </a:rPr>
              <a:t> Paraguay en Limpio </a:t>
            </a:r>
            <a:endParaRPr lang="en-US" sz="1600" dirty="0">
              <a:solidFill>
                <a:schemeClr val="accent2">
                  <a:lumMod val="75000"/>
                </a:schemeClr>
              </a:solidFill>
            </a:endParaRPr>
          </a:p>
        </p:txBody>
      </p:sp>
    </p:spTree>
    <p:extLst>
      <p:ext uri="{BB962C8B-B14F-4D97-AF65-F5344CB8AC3E}">
        <p14:creationId xmlns:p14="http://schemas.microsoft.com/office/powerpoint/2010/main" val="217479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1600" y="4077072"/>
            <a:ext cx="3263493" cy="246899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67145" y="1072917"/>
            <a:ext cx="4443533" cy="2860139"/>
          </a:xfrm>
        </p:spPr>
      </p:pic>
      <p:pic>
        <p:nvPicPr>
          <p:cNvPr id="9"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499992" y="3970338"/>
            <a:ext cx="4644008" cy="2932577"/>
          </a:xfrm>
        </p:spPr>
      </p:pic>
      <p:sp>
        <p:nvSpPr>
          <p:cNvPr id="8" name="TextBox 7"/>
          <p:cNvSpPr txBox="1"/>
          <p:nvPr/>
        </p:nvSpPr>
        <p:spPr>
          <a:xfrm>
            <a:off x="251521" y="214422"/>
            <a:ext cx="554461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chemeClr val="accent2">
                    <a:lumMod val="75000"/>
                  </a:schemeClr>
                </a:solidFill>
                <a:effectLst/>
                <a:uLnTx/>
                <a:uFillTx/>
                <a:latin typeface="Arial" pitchFamily="34" charset="0"/>
                <a:cs typeface="Arial" pitchFamily="34" charset="0"/>
              </a:rPr>
              <a:t> </a:t>
            </a:r>
            <a:r>
              <a:rPr kumimoji="0" lang="es-ES" b="0" i="0" u="none" strike="noStrike" kern="1200" cap="none" spc="0" normalizeH="0" baseline="0" noProof="0" dirty="0" err="1" smtClean="0">
                <a:ln>
                  <a:noFill/>
                </a:ln>
                <a:solidFill>
                  <a:schemeClr val="accent2">
                    <a:lumMod val="75000"/>
                  </a:schemeClr>
                </a:solidFill>
                <a:effectLst/>
                <a:uLnTx/>
                <a:uFillTx/>
                <a:latin typeface="+mj-lt"/>
                <a:cs typeface="Arial" pitchFamily="34" charset="0"/>
              </a:rPr>
              <a:t>Kiri</a:t>
            </a:r>
            <a:r>
              <a:rPr kumimoji="0" lang="es-ES" b="0" i="0" u="none" strike="noStrike" kern="1200" cap="none" spc="0" normalizeH="0" baseline="0" noProof="0" dirty="0" smtClean="0">
                <a:ln>
                  <a:noFill/>
                </a:ln>
                <a:solidFill>
                  <a:schemeClr val="accent2">
                    <a:lumMod val="75000"/>
                  </a:schemeClr>
                </a:solidFill>
                <a:effectLst/>
                <a:uLnTx/>
                <a:uFillTx/>
                <a:latin typeface="+mj-lt"/>
                <a:cs typeface="Arial" pitchFamily="34" charset="0"/>
              </a:rPr>
              <a:t>, Eucaliptos, y otras</a:t>
            </a:r>
            <a:r>
              <a:rPr kumimoji="0" lang="es-ES" b="0" i="0" u="none" strike="noStrike" kern="1200" cap="none" spc="0" normalizeH="0" noProof="0" dirty="0" smtClean="0">
                <a:ln>
                  <a:noFill/>
                </a:ln>
                <a:solidFill>
                  <a:schemeClr val="accent2">
                    <a:lumMod val="75000"/>
                  </a:schemeClr>
                </a:solidFill>
                <a:effectLst/>
                <a:uLnTx/>
                <a:uFillTx/>
                <a:latin typeface="+mj-lt"/>
                <a:cs typeface="Arial" pitchFamily="34" charset="0"/>
              </a:rPr>
              <a:t> </a:t>
            </a:r>
            <a:r>
              <a:rPr lang="es-ES" dirty="0" err="1">
                <a:solidFill>
                  <a:schemeClr val="accent2">
                    <a:lumMod val="75000"/>
                  </a:schemeClr>
                </a:solidFill>
                <a:latin typeface="+mj-lt"/>
                <a:cs typeface="Arial" pitchFamily="34" charset="0"/>
              </a:rPr>
              <a:t>e</a:t>
            </a:r>
            <a:r>
              <a:rPr kumimoji="0" lang="es-ES" b="0" i="0" u="none" strike="noStrike" kern="1200" cap="none" spc="0" normalizeH="0" noProof="0" dirty="0" err="1" smtClean="0">
                <a:ln>
                  <a:noFill/>
                </a:ln>
                <a:solidFill>
                  <a:schemeClr val="accent2">
                    <a:lumMod val="75000"/>
                  </a:schemeClr>
                </a:solidFill>
                <a:effectLst/>
                <a:uLnTx/>
                <a:uFillTx/>
                <a:latin typeface="+mj-lt"/>
                <a:cs typeface="Arial" pitchFamily="34" charset="0"/>
              </a:rPr>
              <a:t>species</a:t>
            </a:r>
            <a:r>
              <a:rPr kumimoji="0" lang="es-ES" b="0" i="0" u="none" strike="noStrike" kern="1200" cap="none" spc="0" normalizeH="0" noProof="0" dirty="0" smtClean="0">
                <a:ln>
                  <a:noFill/>
                </a:ln>
                <a:solidFill>
                  <a:schemeClr val="accent2">
                    <a:lumMod val="75000"/>
                  </a:schemeClr>
                </a:solidFill>
                <a:effectLst/>
                <a:uLnTx/>
                <a:uFillTx/>
                <a:latin typeface="+mj-lt"/>
                <a:cs typeface="Arial" pitchFamily="34" charset="0"/>
              </a:rPr>
              <a:t> forestales de rápido crecimiento</a:t>
            </a:r>
            <a:endParaRPr kumimoji="0" lang="en-US" b="0" i="0" u="none" strike="noStrike" kern="1200" cap="none" spc="0" normalizeH="0" baseline="0" noProof="0" dirty="0">
              <a:ln>
                <a:noFill/>
              </a:ln>
              <a:solidFill>
                <a:schemeClr val="accent2">
                  <a:lumMod val="75000"/>
                </a:schemeClr>
              </a:solidFill>
              <a:effectLst/>
              <a:uLnTx/>
              <a:uFillTx/>
              <a:latin typeface="+mj-lt"/>
              <a:cs typeface="Arial" pitchFamily="34" charset="0"/>
            </a:endParaRPr>
          </a:p>
        </p:txBody>
      </p:sp>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Tree>
    <p:extLst>
      <p:ext uri="{BB962C8B-B14F-4D97-AF65-F5344CB8AC3E}">
        <p14:creationId xmlns:p14="http://schemas.microsoft.com/office/powerpoint/2010/main" val="254329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4" name="3 CuadroTexto"/>
          <p:cNvSpPr txBox="1"/>
          <p:nvPr/>
        </p:nvSpPr>
        <p:spPr>
          <a:xfrm>
            <a:off x="395536" y="248006"/>
            <a:ext cx="5036393" cy="369332"/>
          </a:xfrm>
          <a:prstGeom prst="rect">
            <a:avLst/>
          </a:prstGeom>
          <a:noFill/>
        </p:spPr>
        <p:txBody>
          <a:bodyPr wrap="square" rtlCol="0">
            <a:spAutoFit/>
          </a:bodyPr>
          <a:lstStyle/>
          <a:p>
            <a:r>
              <a:rPr lang="en-US" b="1" dirty="0" err="1" smtClean="0">
                <a:solidFill>
                  <a:schemeClr val="accent2">
                    <a:lumMod val="75000"/>
                  </a:schemeClr>
                </a:solidFill>
              </a:rPr>
              <a:t>Bosques</a:t>
            </a:r>
            <a:r>
              <a:rPr lang="en-US" b="1" dirty="0" smtClean="0">
                <a:solidFill>
                  <a:schemeClr val="accent2">
                    <a:lumMod val="75000"/>
                  </a:schemeClr>
                </a:solidFill>
              </a:rPr>
              <a:t> </a:t>
            </a:r>
            <a:r>
              <a:rPr lang="en-US" b="1" dirty="0" err="1" smtClean="0">
                <a:solidFill>
                  <a:schemeClr val="accent2">
                    <a:lumMod val="75000"/>
                  </a:schemeClr>
                </a:solidFill>
              </a:rPr>
              <a:t>en</a:t>
            </a:r>
            <a:r>
              <a:rPr lang="en-US" b="1" dirty="0" smtClean="0">
                <a:solidFill>
                  <a:schemeClr val="accent2">
                    <a:lumMod val="75000"/>
                  </a:schemeClr>
                </a:solidFill>
              </a:rPr>
              <a:t> el </a:t>
            </a:r>
            <a:r>
              <a:rPr lang="en-US" b="1" dirty="0" err="1" smtClean="0">
                <a:solidFill>
                  <a:schemeClr val="accent2">
                    <a:lumMod val="75000"/>
                  </a:schemeClr>
                </a:solidFill>
              </a:rPr>
              <a:t>Mundo</a:t>
            </a:r>
            <a:endParaRPr lang="en-US" dirty="0">
              <a:solidFill>
                <a:schemeClr val="accent2">
                  <a:lumMod val="75000"/>
                </a:schemeClr>
              </a:solidFill>
            </a:endParaRPr>
          </a:p>
        </p:txBody>
      </p:sp>
      <p:sp>
        <p:nvSpPr>
          <p:cNvPr id="6" name="TextBox 5"/>
          <p:cNvSpPr txBox="1"/>
          <p:nvPr/>
        </p:nvSpPr>
        <p:spPr>
          <a:xfrm>
            <a:off x="251520" y="1641442"/>
            <a:ext cx="8784976" cy="646331"/>
          </a:xfrm>
          <a:prstGeom prst="rect">
            <a:avLst/>
          </a:prstGeom>
          <a:noFill/>
        </p:spPr>
        <p:txBody>
          <a:bodyPr wrap="square" rtlCol="0">
            <a:spAutoFit/>
          </a:bodyPr>
          <a:lstStyle/>
          <a:p>
            <a:r>
              <a:rPr lang="en-US" dirty="0">
                <a:solidFill>
                  <a:srgbClr val="0070C0"/>
                </a:solidFill>
              </a:rPr>
              <a:t> </a:t>
            </a:r>
          </a:p>
          <a:p>
            <a:endParaRPr lang="en-US" dirty="0">
              <a:solidFill>
                <a:srgbClr val="0070C0"/>
              </a:solidFill>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8" name="TextBox 7"/>
          <p:cNvSpPr txBox="1"/>
          <p:nvPr/>
        </p:nvSpPr>
        <p:spPr>
          <a:xfrm>
            <a:off x="403920" y="1793842"/>
            <a:ext cx="8784976" cy="646331"/>
          </a:xfrm>
          <a:prstGeom prst="rect">
            <a:avLst/>
          </a:prstGeom>
          <a:noFill/>
        </p:spPr>
        <p:txBody>
          <a:bodyPr wrap="square" rtlCol="0">
            <a:spAutoFit/>
          </a:bodyPr>
          <a:lstStyle/>
          <a:p>
            <a:r>
              <a:rPr lang="en-US" dirty="0">
                <a:solidFill>
                  <a:srgbClr val="0070C0"/>
                </a:solidFill>
              </a:rPr>
              <a:t> </a:t>
            </a:r>
          </a:p>
          <a:p>
            <a:endParaRPr lang="en-US" dirty="0">
              <a:solidFill>
                <a:srgbClr val="0070C0"/>
              </a:solidFill>
            </a:endParaRPr>
          </a:p>
        </p:txBody>
      </p:sp>
      <p:sp>
        <p:nvSpPr>
          <p:cNvPr id="9" name="TextBox 8"/>
          <p:cNvSpPr txBox="1"/>
          <p:nvPr/>
        </p:nvSpPr>
        <p:spPr>
          <a:xfrm>
            <a:off x="395536" y="1772816"/>
            <a:ext cx="8784976" cy="646331"/>
          </a:xfrm>
          <a:prstGeom prst="rect">
            <a:avLst/>
          </a:prstGeom>
          <a:noFill/>
        </p:spPr>
        <p:txBody>
          <a:bodyPr wrap="square" rtlCol="0">
            <a:spAutoFit/>
          </a:bodyPr>
          <a:lstStyle/>
          <a:p>
            <a:r>
              <a:rPr lang="en-US" dirty="0">
                <a:solidFill>
                  <a:srgbClr val="0070C0"/>
                </a:solidFill>
              </a:rPr>
              <a:t> </a:t>
            </a:r>
          </a:p>
          <a:p>
            <a:endParaRPr lang="en-US" dirty="0">
              <a:solidFill>
                <a:srgbClr val="0070C0"/>
              </a:solidFill>
            </a:endParaRPr>
          </a:p>
        </p:txBody>
      </p:sp>
      <p:sp>
        <p:nvSpPr>
          <p:cNvPr id="3" name="Rectangle 2"/>
          <p:cNvSpPr/>
          <p:nvPr/>
        </p:nvSpPr>
        <p:spPr>
          <a:xfrm>
            <a:off x="251520" y="980728"/>
            <a:ext cx="8784976" cy="7909858"/>
          </a:xfrm>
          <a:prstGeom prst="rect">
            <a:avLst/>
          </a:prstGeom>
        </p:spPr>
        <p:txBody>
          <a:bodyPr wrap="square">
            <a:spAutoFit/>
          </a:bodyPr>
          <a:lstStyle/>
          <a:p>
            <a:r>
              <a:rPr lang="en-US" b="1" dirty="0" smtClean="0">
                <a:solidFill>
                  <a:schemeClr val="accent2">
                    <a:lumMod val="75000"/>
                  </a:schemeClr>
                </a:solidFill>
                <a:latin typeface="Arial"/>
                <a:ea typeface="Times New Roman"/>
              </a:rPr>
              <a:t>FAO - </a:t>
            </a:r>
            <a:r>
              <a:rPr lang="es-PY" b="1" dirty="0">
                <a:solidFill>
                  <a:schemeClr val="accent2">
                    <a:lumMod val="75000"/>
                  </a:schemeClr>
                </a:solidFill>
                <a:latin typeface="Arial"/>
                <a:ea typeface="Times New Roman"/>
              </a:rPr>
              <a:t>EL ESTADO DE LOS BOSQUES DEL </a:t>
            </a:r>
            <a:r>
              <a:rPr lang="es-PY" b="1" dirty="0" smtClean="0">
                <a:solidFill>
                  <a:schemeClr val="accent2">
                    <a:lumMod val="75000"/>
                  </a:schemeClr>
                </a:solidFill>
                <a:latin typeface="Arial"/>
                <a:ea typeface="Times New Roman"/>
              </a:rPr>
              <a:t>MUNDO 2018</a:t>
            </a:r>
          </a:p>
          <a:p>
            <a:endParaRPr lang="es-PY" b="1" dirty="0" smtClean="0">
              <a:solidFill>
                <a:schemeClr val="accent2">
                  <a:lumMod val="75000"/>
                </a:schemeClr>
              </a:solidFill>
              <a:latin typeface="Arial"/>
              <a:ea typeface="Times New Roman"/>
            </a:endParaRPr>
          </a:p>
          <a:p>
            <a:r>
              <a:rPr lang="es-PY" b="1" dirty="0" smtClean="0">
                <a:solidFill>
                  <a:schemeClr val="accent2">
                    <a:lumMod val="75000"/>
                  </a:schemeClr>
                </a:solidFill>
                <a:latin typeface="Arial"/>
                <a:ea typeface="Times New Roman"/>
              </a:rPr>
              <a:t>Los Bosques son el más importante RECURSO NATURAL DEL MUNDO  </a:t>
            </a:r>
            <a:endParaRPr lang="es-PY" b="1" dirty="0">
              <a:solidFill>
                <a:schemeClr val="accent2">
                  <a:lumMod val="75000"/>
                </a:schemeClr>
              </a:solidFill>
              <a:latin typeface="Arial"/>
              <a:ea typeface="Times New Roman"/>
            </a:endParaRPr>
          </a:p>
          <a:p>
            <a:endParaRPr lang="en-US" sz="1600" dirty="0" smtClean="0">
              <a:solidFill>
                <a:schemeClr val="accent2">
                  <a:lumMod val="75000"/>
                </a:schemeClr>
              </a:solidFill>
              <a:ea typeface="Times New Roman"/>
            </a:endParaRPr>
          </a:p>
          <a:p>
            <a:r>
              <a:rPr lang="en-US" b="1" dirty="0" smtClean="0">
                <a:solidFill>
                  <a:schemeClr val="accent2">
                    <a:lumMod val="75000"/>
                  </a:schemeClr>
                </a:solidFill>
                <a:ea typeface="Times New Roman"/>
              </a:rPr>
              <a:t>* </a:t>
            </a:r>
            <a:r>
              <a:rPr lang="en-US" b="1" dirty="0" err="1" smtClean="0">
                <a:solidFill>
                  <a:schemeClr val="accent2">
                    <a:lumMod val="75000"/>
                  </a:schemeClr>
                </a:solidFill>
                <a:ea typeface="Times New Roman"/>
              </a:rPr>
              <a:t>En</a:t>
            </a:r>
            <a:r>
              <a:rPr lang="en-US" b="1" dirty="0" smtClean="0">
                <a:solidFill>
                  <a:schemeClr val="accent2">
                    <a:lumMod val="75000"/>
                  </a:schemeClr>
                </a:solidFill>
                <a:ea typeface="Times New Roman"/>
              </a:rPr>
              <a:t> </a:t>
            </a:r>
            <a:r>
              <a:rPr lang="en-US" b="1" dirty="0">
                <a:solidFill>
                  <a:schemeClr val="accent2">
                    <a:lumMod val="75000"/>
                  </a:schemeClr>
                </a:solidFill>
                <a:ea typeface="Times New Roman"/>
              </a:rPr>
              <a:t>el </a:t>
            </a:r>
            <a:r>
              <a:rPr lang="en-US" b="1" dirty="0" err="1">
                <a:solidFill>
                  <a:schemeClr val="accent2">
                    <a:lumMod val="75000"/>
                  </a:schemeClr>
                </a:solidFill>
                <a:ea typeface="Times New Roman"/>
              </a:rPr>
              <a:t>Mundo</a:t>
            </a:r>
            <a:r>
              <a:rPr lang="en-US" b="1" dirty="0">
                <a:solidFill>
                  <a:schemeClr val="accent2">
                    <a:lumMod val="75000"/>
                  </a:schemeClr>
                </a:solidFill>
                <a:ea typeface="Times New Roman"/>
              </a:rPr>
              <a:t>: </a:t>
            </a:r>
            <a:r>
              <a:rPr lang="en-US" b="1" dirty="0" err="1">
                <a:solidFill>
                  <a:schemeClr val="accent2">
                    <a:lumMod val="75000"/>
                  </a:schemeClr>
                </a:solidFill>
                <a:ea typeface="Times New Roman"/>
              </a:rPr>
              <a:t>Por</a:t>
            </a:r>
            <a:r>
              <a:rPr lang="en-US" b="1" dirty="0">
                <a:solidFill>
                  <a:schemeClr val="accent2">
                    <a:lumMod val="75000"/>
                  </a:schemeClr>
                </a:solidFill>
                <a:ea typeface="Times New Roman"/>
              </a:rPr>
              <a:t> lo </a:t>
            </a:r>
            <a:r>
              <a:rPr lang="en-US" b="1" dirty="0" err="1">
                <a:solidFill>
                  <a:schemeClr val="accent2">
                    <a:lumMod val="75000"/>
                  </a:schemeClr>
                </a:solidFill>
                <a:ea typeface="Times New Roman"/>
              </a:rPr>
              <a:t>menos</a:t>
            </a:r>
            <a:r>
              <a:rPr lang="en-US" b="1" dirty="0">
                <a:solidFill>
                  <a:schemeClr val="accent2">
                    <a:lumMod val="75000"/>
                  </a:schemeClr>
                </a:solidFill>
                <a:ea typeface="Times New Roman"/>
              </a:rPr>
              <a:t> </a:t>
            </a:r>
            <a:r>
              <a:rPr lang="en-US" b="1" dirty="0" err="1">
                <a:solidFill>
                  <a:schemeClr val="accent2">
                    <a:lumMod val="75000"/>
                  </a:schemeClr>
                </a:solidFill>
                <a:ea typeface="Times New Roman"/>
              </a:rPr>
              <a:t>alrededor</a:t>
            </a:r>
            <a:r>
              <a:rPr lang="en-US" b="1" dirty="0">
                <a:solidFill>
                  <a:schemeClr val="accent2">
                    <a:lumMod val="75000"/>
                  </a:schemeClr>
                </a:solidFill>
                <a:ea typeface="Times New Roman"/>
              </a:rPr>
              <a:t> de 1.300 </a:t>
            </a:r>
            <a:r>
              <a:rPr lang="en-US" b="1" dirty="0" err="1">
                <a:solidFill>
                  <a:schemeClr val="accent2">
                    <a:lumMod val="75000"/>
                  </a:schemeClr>
                </a:solidFill>
                <a:ea typeface="Times New Roman"/>
              </a:rPr>
              <a:t>millones</a:t>
            </a:r>
            <a:r>
              <a:rPr lang="en-US" b="1" dirty="0">
                <a:solidFill>
                  <a:schemeClr val="accent2">
                    <a:lumMod val="75000"/>
                  </a:schemeClr>
                </a:solidFill>
                <a:ea typeface="Times New Roman"/>
              </a:rPr>
              <a:t> de Personas </a:t>
            </a:r>
            <a:r>
              <a:rPr lang="en-US" b="1" dirty="0" err="1">
                <a:solidFill>
                  <a:schemeClr val="accent2">
                    <a:lumMod val="75000"/>
                  </a:schemeClr>
                </a:solidFill>
                <a:ea typeface="Times New Roman"/>
              </a:rPr>
              <a:t>dependen</a:t>
            </a:r>
            <a:r>
              <a:rPr lang="en-US" b="1" dirty="0">
                <a:solidFill>
                  <a:schemeClr val="accent2">
                    <a:lumMod val="75000"/>
                  </a:schemeClr>
                </a:solidFill>
                <a:ea typeface="Times New Roman"/>
              </a:rPr>
              <a:t> de </a:t>
            </a:r>
            <a:r>
              <a:rPr lang="en-US" b="1" dirty="0" err="1">
                <a:solidFill>
                  <a:schemeClr val="accent2">
                    <a:lumMod val="75000"/>
                  </a:schemeClr>
                </a:solidFill>
                <a:ea typeface="Times New Roman"/>
              </a:rPr>
              <a:t>los</a:t>
            </a:r>
            <a:r>
              <a:rPr lang="en-US" b="1" dirty="0">
                <a:solidFill>
                  <a:schemeClr val="accent2">
                    <a:lumMod val="75000"/>
                  </a:schemeClr>
                </a:solidFill>
                <a:ea typeface="Times New Roman"/>
              </a:rPr>
              <a:t> </a:t>
            </a:r>
            <a:r>
              <a:rPr lang="en-US" b="1" dirty="0" err="1">
                <a:solidFill>
                  <a:schemeClr val="accent2">
                    <a:lumMod val="75000"/>
                  </a:schemeClr>
                </a:solidFill>
                <a:ea typeface="Times New Roman"/>
              </a:rPr>
              <a:t>Bosques</a:t>
            </a:r>
            <a:r>
              <a:rPr lang="en-US" b="1" dirty="0">
                <a:solidFill>
                  <a:schemeClr val="accent2">
                    <a:lumMod val="75000"/>
                  </a:schemeClr>
                </a:solidFill>
                <a:ea typeface="Times New Roman"/>
              </a:rPr>
              <a:t> para: </a:t>
            </a:r>
            <a:r>
              <a:rPr lang="en-US" b="1" dirty="0" err="1">
                <a:solidFill>
                  <a:schemeClr val="accent2">
                    <a:lumMod val="75000"/>
                  </a:schemeClr>
                </a:solidFill>
                <a:ea typeface="Times New Roman"/>
              </a:rPr>
              <a:t>Alimentación</a:t>
            </a:r>
            <a:r>
              <a:rPr lang="en-US" b="1" dirty="0">
                <a:solidFill>
                  <a:schemeClr val="accent2">
                    <a:lumMod val="75000"/>
                  </a:schemeClr>
                </a:solidFill>
                <a:ea typeface="Times New Roman"/>
              </a:rPr>
              <a:t>, </a:t>
            </a:r>
            <a:r>
              <a:rPr lang="en-US" b="1" dirty="0" err="1">
                <a:solidFill>
                  <a:schemeClr val="accent2">
                    <a:lumMod val="75000"/>
                  </a:schemeClr>
                </a:solidFill>
                <a:ea typeface="Times New Roman"/>
              </a:rPr>
              <a:t>Vivienda</a:t>
            </a:r>
            <a:r>
              <a:rPr lang="en-US" b="1" dirty="0">
                <a:solidFill>
                  <a:schemeClr val="accent2">
                    <a:lumMod val="75000"/>
                  </a:schemeClr>
                </a:solidFill>
                <a:ea typeface="Times New Roman"/>
              </a:rPr>
              <a:t> y Combustible </a:t>
            </a:r>
          </a:p>
          <a:p>
            <a:endParaRPr lang="en-US" b="1" dirty="0" smtClean="0">
              <a:solidFill>
                <a:schemeClr val="accent2">
                  <a:lumMod val="75000"/>
                </a:schemeClr>
              </a:solidFill>
            </a:endParaRPr>
          </a:p>
          <a:p>
            <a:endParaRPr lang="en-US" sz="1600" b="1" dirty="0" smtClean="0">
              <a:solidFill>
                <a:schemeClr val="accent2">
                  <a:lumMod val="75000"/>
                </a:schemeClr>
              </a:solidFill>
            </a:endParaRPr>
          </a:p>
          <a:p>
            <a:pPr marL="285750" indent="-285750" algn="just">
              <a:spcAft>
                <a:spcPts val="0"/>
              </a:spcAft>
              <a:buFont typeface="Arial" panose="020B0604020202020204" pitchFamily="34" charset="0"/>
              <a:buChar char="•"/>
            </a:pPr>
            <a:r>
              <a:rPr lang="es-PY" b="1" dirty="0" smtClean="0">
                <a:solidFill>
                  <a:schemeClr val="accent2">
                    <a:lumMod val="75000"/>
                  </a:schemeClr>
                </a:solidFill>
                <a:ea typeface="Times New Roman" panose="02020603050405020304" pitchFamily="18" charset="0"/>
                <a:cs typeface="Times New Roman" panose="02020603050405020304" pitchFamily="18" charset="0"/>
              </a:rPr>
              <a:t>El Sector </a:t>
            </a:r>
            <a:r>
              <a:rPr lang="es-MX" b="1" dirty="0" smtClean="0">
                <a:solidFill>
                  <a:schemeClr val="accent2">
                    <a:lumMod val="75000"/>
                  </a:schemeClr>
                </a:solidFill>
                <a:ea typeface="Times New Roman" panose="02020603050405020304" pitchFamily="18" charset="0"/>
                <a:cs typeface="Times New Roman" panose="02020603050405020304" pitchFamily="18" charset="0"/>
              </a:rPr>
              <a:t>Forestal </a:t>
            </a:r>
            <a:r>
              <a:rPr lang="es-MX" b="1" dirty="0">
                <a:solidFill>
                  <a:schemeClr val="accent2">
                    <a:lumMod val="75000"/>
                  </a:schemeClr>
                </a:solidFill>
                <a:ea typeface="Times New Roman" panose="02020603050405020304" pitchFamily="18" charset="0"/>
                <a:cs typeface="Times New Roman" panose="02020603050405020304" pitchFamily="18" charset="0"/>
              </a:rPr>
              <a:t>contribuye significativamente al cumplimiento del objetivo mundial de mitigación y adaptación al cambio climático postulado en el “Acuerdo de Paris”, que fuera ratificado también por Paraguay</a:t>
            </a:r>
            <a:r>
              <a:rPr lang="es-MX" b="1" dirty="0" smtClean="0">
                <a:solidFill>
                  <a:schemeClr val="accent2">
                    <a:lumMod val="75000"/>
                  </a:schemeClr>
                </a:solidFill>
                <a:ea typeface="Times New Roman" panose="02020603050405020304" pitchFamily="18" charset="0"/>
                <a:cs typeface="Times New Roman" panose="02020603050405020304" pitchFamily="18" charset="0"/>
              </a:rPr>
              <a:t>.</a:t>
            </a:r>
          </a:p>
          <a:p>
            <a:endParaRPr lang="en-US" b="1" dirty="0">
              <a:solidFill>
                <a:schemeClr val="accent2">
                  <a:lumMod val="75000"/>
                </a:schemeClr>
              </a:solidFill>
              <a:latin typeface="+mj-lt"/>
              <a:ea typeface="Times New Roman"/>
            </a:endParaRPr>
          </a:p>
          <a:p>
            <a:r>
              <a:rPr lang="es-PY" sz="2000" dirty="0">
                <a:solidFill>
                  <a:schemeClr val="accent2">
                    <a:lumMod val="75000"/>
                  </a:schemeClr>
                </a:solidFill>
                <a:latin typeface="+mj-lt"/>
                <a:ea typeface="Times New Roman"/>
              </a:rPr>
              <a:t>“Además de ayudar a responder al cambio climático y proteger los suelos y el agua, albergan más de tres cuartas partes de la biodiversidad terrestre mundial, proporcionan numerosos productos y servicios que contribuyen al desarrollo socioeconómico y son particularmente importantes para cientos de millones de moradores de las zonas rurales, entre los que se cuentan muchas de las personas más pobres del mundo.”</a:t>
            </a:r>
            <a:endParaRPr lang="en-US" sz="2000" dirty="0">
              <a:solidFill>
                <a:schemeClr val="accent2">
                  <a:lumMod val="75000"/>
                </a:schemeClr>
              </a:solidFill>
              <a:latin typeface="+mj-lt"/>
              <a:ea typeface="Times New Roman"/>
            </a:endParaRPr>
          </a:p>
          <a:p>
            <a:r>
              <a:rPr lang="en-US" sz="1600" b="1" dirty="0" smtClean="0">
                <a:solidFill>
                  <a:schemeClr val="accent2">
                    <a:lumMod val="75000"/>
                  </a:schemeClr>
                </a:solidFill>
              </a:rPr>
              <a:t>  </a:t>
            </a:r>
          </a:p>
          <a:p>
            <a:endParaRPr lang="en-US" sz="1600" b="1" dirty="0">
              <a:solidFill>
                <a:srgbClr val="0070C0"/>
              </a:solidFil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p>
        </p:txBody>
      </p:sp>
    </p:spTree>
    <p:extLst>
      <p:ext uri="{BB962C8B-B14F-4D97-AF65-F5344CB8AC3E}">
        <p14:creationId xmlns:p14="http://schemas.microsoft.com/office/powerpoint/2010/main" val="1070483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79512" y="2852936"/>
            <a:ext cx="3380414" cy="1821131"/>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809481" y="2560220"/>
            <a:ext cx="5251998" cy="3317051"/>
          </a:xfrm>
        </p:spPr>
      </p:pic>
      <p:sp>
        <p:nvSpPr>
          <p:cNvPr id="7" name="Title 4"/>
          <p:cNvSpPr txBox="1">
            <a:spLocks/>
          </p:cNvSpPr>
          <p:nvPr/>
        </p:nvSpPr>
        <p:spPr>
          <a:xfrm>
            <a:off x="348094" y="1311896"/>
            <a:ext cx="7886700" cy="345741"/>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Y" sz="3300" dirty="0"/>
          </a:p>
        </p:txBody>
      </p:sp>
      <p:sp>
        <p:nvSpPr>
          <p:cNvPr id="8" name="TextBox 7"/>
          <p:cNvSpPr txBox="1"/>
          <p:nvPr/>
        </p:nvSpPr>
        <p:spPr>
          <a:xfrm>
            <a:off x="179512" y="1556792"/>
            <a:ext cx="8335587" cy="615553"/>
          </a:xfrm>
          <a:prstGeom prst="rect">
            <a:avLst/>
          </a:prstGeom>
          <a:noFill/>
        </p:spPr>
        <p:txBody>
          <a:bodyPr wrap="square" rtlCol="0">
            <a:spAutoFit/>
          </a:bodyPr>
          <a:lstStyle/>
          <a:p>
            <a:r>
              <a:rPr lang="es-ES" b="1" dirty="0">
                <a:solidFill>
                  <a:schemeClr val="accent2">
                    <a:lumMod val="75000"/>
                  </a:schemeClr>
                </a:solidFill>
              </a:rPr>
              <a:t>Inversiones </a:t>
            </a:r>
            <a:r>
              <a:rPr lang="es-ES" b="1" dirty="0" smtClean="0">
                <a:solidFill>
                  <a:schemeClr val="accent2">
                    <a:lumMod val="75000"/>
                  </a:schemeClr>
                </a:solidFill>
              </a:rPr>
              <a:t>Forestales</a:t>
            </a:r>
          </a:p>
          <a:p>
            <a:r>
              <a:rPr lang="es-ES" sz="1600" dirty="0" smtClean="0">
                <a:solidFill>
                  <a:schemeClr val="accent2">
                    <a:lumMod val="75000"/>
                  </a:schemeClr>
                </a:solidFill>
              </a:rPr>
              <a:t>Evaluaciones de Campo</a:t>
            </a:r>
            <a:endParaRPr lang="en-US" sz="1600" dirty="0">
              <a:solidFill>
                <a:schemeClr val="accent2">
                  <a:lumMod val="75000"/>
                </a:schemeClr>
              </a:solidFill>
            </a:endParaRPr>
          </a:p>
        </p:txBody>
      </p:sp>
    </p:spTree>
    <p:extLst>
      <p:ext uri="{BB962C8B-B14F-4D97-AF65-F5344CB8AC3E}">
        <p14:creationId xmlns:p14="http://schemas.microsoft.com/office/powerpoint/2010/main" val="4195109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3635375" y="5805488"/>
            <a:ext cx="5508625"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t-BR" altLang="es-PY" sz="2800" b="1" i="0" u="none" strike="noStrike" kern="1200" cap="none" spc="0" normalizeH="0" baseline="0" noProof="0" smtClean="0">
                <a:ln>
                  <a:noFill/>
                </a:ln>
                <a:solidFill>
                  <a:srgbClr val="FFFF66"/>
                </a:solidFill>
                <a:effectLst/>
                <a:uLnTx/>
                <a:uFillTx/>
                <a:latin typeface="Times New Roman" panose="02020603050405020304" pitchFamily="18" charset="0"/>
                <a:ea typeface="+mn-ea"/>
                <a:cs typeface="Arial" panose="020B0604020202020204" pitchFamily="34" charset="0"/>
              </a:rPr>
              <a:t>SSP com Acácia-Negra e Digitaria</a:t>
            </a:r>
          </a:p>
        </p:txBody>
      </p:sp>
    </p:spTree>
    <p:extLst>
      <p:ext uri="{BB962C8B-B14F-4D97-AF65-F5344CB8AC3E}">
        <p14:creationId xmlns:p14="http://schemas.microsoft.com/office/powerpoint/2010/main" val="2500948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908720"/>
            <a:ext cx="8640960" cy="576063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cxnSp>
        <p:nvCxnSpPr>
          <p:cNvPr id="12" name="11 Conector recto"/>
          <p:cNvCxnSpPr/>
          <p:nvPr/>
        </p:nvCxnSpPr>
        <p:spPr>
          <a:xfrm>
            <a:off x="2771800" y="1700808"/>
            <a:ext cx="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15949" y="982845"/>
            <a:ext cx="8987557" cy="583357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Rectangle 2"/>
          <p:cNvSpPr>
            <a:spLocks noChangeArrowheads="1"/>
          </p:cNvSpPr>
          <p:nvPr/>
        </p:nvSpPr>
        <p:spPr bwMode="auto">
          <a:xfrm>
            <a:off x="739273" y="982870"/>
            <a:ext cx="5632927" cy="597454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 y="68107"/>
            <a:ext cx="5646436" cy="6738817"/>
          </a:xfrm>
          <a:prstGeom prst="rect">
            <a:avLst/>
          </a:prstGeom>
        </p:spPr>
      </p:pic>
    </p:spTree>
    <p:extLst>
      <p:ext uri="{BB962C8B-B14F-4D97-AF65-F5344CB8AC3E}">
        <p14:creationId xmlns:p14="http://schemas.microsoft.com/office/powerpoint/2010/main" val="15354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5" name="Rectangle 4"/>
          <p:cNvSpPr/>
          <p:nvPr/>
        </p:nvSpPr>
        <p:spPr>
          <a:xfrm>
            <a:off x="1" y="980728"/>
            <a:ext cx="9144000" cy="7571303"/>
          </a:xfrm>
          <a:prstGeom prst="rect">
            <a:avLst/>
          </a:prstGeom>
        </p:spPr>
        <p:txBody>
          <a:bodyPr wrap="square">
            <a:spAutoFit/>
          </a:bodyPr>
          <a:lstStyle/>
          <a:p>
            <a:r>
              <a:rPr lang="en-GB" dirty="0">
                <a:solidFill>
                  <a:srgbClr val="0070C0"/>
                </a:solidFill>
                <a:latin typeface="+mj-lt"/>
                <a:cs typeface="Arial" pitchFamily="34" charset="0"/>
              </a:rPr>
              <a:t> </a:t>
            </a:r>
            <a:r>
              <a:rPr lang="es-PY" dirty="0">
                <a:solidFill>
                  <a:srgbClr val="0070C0"/>
                </a:solidFill>
                <a:latin typeface="+mj-lt"/>
                <a:cs typeface="Arial" pitchFamily="34" charset="0"/>
              </a:rPr>
              <a:t> </a:t>
            </a:r>
            <a:r>
              <a:rPr lang="es-PY" dirty="0" smtClean="0">
                <a:solidFill>
                  <a:schemeClr val="accent2">
                    <a:lumMod val="75000"/>
                  </a:schemeClr>
                </a:solidFill>
                <a:latin typeface="+mj-lt"/>
                <a:cs typeface="Arial" pitchFamily="34" charset="0"/>
              </a:rPr>
              <a:t>PROYECTO PROEZA / Paraguay- RESUMEN. A ser ejecutado en coordinación con FAO</a:t>
            </a:r>
          </a:p>
          <a:p>
            <a:r>
              <a:rPr lang="es-PY" dirty="0" smtClean="0">
                <a:solidFill>
                  <a:schemeClr val="accent2">
                    <a:lumMod val="75000"/>
                  </a:schemeClr>
                </a:solidFill>
                <a:latin typeface="+mj-lt"/>
                <a:cs typeface="Arial" pitchFamily="34" charset="0"/>
              </a:rPr>
              <a:t>aprobado por Fondo Verde de Naciones Unidas en Febrero 2018</a:t>
            </a:r>
            <a:endParaRPr lang="es-PY" dirty="0">
              <a:solidFill>
                <a:schemeClr val="accent2">
                  <a:lumMod val="75000"/>
                </a:schemeClr>
              </a:solidFill>
              <a:latin typeface="+mj-lt"/>
              <a:cs typeface="Arial" pitchFamily="34" charset="0"/>
            </a:endParaRPr>
          </a:p>
          <a:p>
            <a:r>
              <a:rPr lang="es-PY" dirty="0">
                <a:solidFill>
                  <a:schemeClr val="accent2">
                    <a:lumMod val="75000"/>
                  </a:schemeClr>
                </a:solidFill>
                <a:latin typeface="Arial" pitchFamily="34" charset="0"/>
                <a:cs typeface="Arial" pitchFamily="34" charset="0"/>
              </a:rPr>
              <a:t> </a:t>
            </a:r>
          </a:p>
          <a:p>
            <a:r>
              <a:rPr lang="es-PY" sz="1600" dirty="0" smtClean="0">
                <a:solidFill>
                  <a:schemeClr val="accent2">
                    <a:lumMod val="75000"/>
                  </a:schemeClr>
                </a:solidFill>
                <a:cs typeface="Arial" pitchFamily="34" charset="0"/>
              </a:rPr>
              <a:t>PROEZA promoverá </a:t>
            </a:r>
            <a:r>
              <a:rPr lang="es-PY" sz="1600" dirty="0">
                <a:solidFill>
                  <a:schemeClr val="accent2">
                    <a:lumMod val="75000"/>
                  </a:schemeClr>
                </a:solidFill>
                <a:cs typeface="Arial" pitchFamily="34" charset="0"/>
              </a:rPr>
              <a:t>el establecimiento de bosques plantados multifuncionales cercanos a la naturaleza (BPCN) para que los hogares sean autosuficientes en energía, les permita ofrecer excedentes de leña a los mercados de bioenergía locales/regionales, así como crear una oportunidad para el ahorro financiero y el tiempo para otras actividades productivas. </a:t>
            </a:r>
            <a:endParaRPr lang="es-PY" sz="1600" dirty="0" smtClean="0">
              <a:solidFill>
                <a:schemeClr val="accent2">
                  <a:lumMod val="75000"/>
                </a:schemeClr>
              </a:solidFill>
              <a:cs typeface="Arial" pitchFamily="34" charset="0"/>
            </a:endParaRPr>
          </a:p>
          <a:p>
            <a:endParaRPr lang="es-PY" sz="1600" dirty="0">
              <a:solidFill>
                <a:schemeClr val="accent2">
                  <a:lumMod val="75000"/>
                </a:schemeClr>
              </a:solidFill>
              <a:cs typeface="Arial" pitchFamily="34" charset="0"/>
            </a:endParaRPr>
          </a:p>
          <a:p>
            <a:r>
              <a:rPr lang="es-PY" sz="1600" dirty="0">
                <a:solidFill>
                  <a:schemeClr val="accent2">
                    <a:lumMod val="75000"/>
                  </a:schemeClr>
                </a:solidFill>
                <a:cs typeface="Arial" pitchFamily="34" charset="0"/>
              </a:rPr>
              <a:t>E</a:t>
            </a:r>
            <a:r>
              <a:rPr lang="es-PY" sz="1600" dirty="0" smtClean="0">
                <a:solidFill>
                  <a:schemeClr val="accent2">
                    <a:lumMod val="75000"/>
                  </a:schemeClr>
                </a:solidFill>
                <a:cs typeface="Arial" pitchFamily="34" charset="0"/>
              </a:rPr>
              <a:t>l </a:t>
            </a:r>
            <a:r>
              <a:rPr lang="es-PY" sz="1600" dirty="0">
                <a:solidFill>
                  <a:schemeClr val="accent2">
                    <a:lumMod val="75000"/>
                  </a:schemeClr>
                </a:solidFill>
                <a:cs typeface="Arial" pitchFamily="34" charset="0"/>
              </a:rPr>
              <a:t>proyecto generará ingresos anuales adicionales como resultado de una mejor gestión forestal, una mayor venta de leña de fuentes sostenibles, productos agroforestales, madera y PFNG. El aumento de la productividad y la eficiencia mejorará la autosuficiencia y reducirá el gasto de los hogares, ayudando finalmente a los hogares pobres vulnerables a escapar de la pobreza extrema y hacerlos más resistentes al CC. </a:t>
            </a:r>
            <a:endParaRPr lang="es-PY" sz="1600" dirty="0" smtClean="0">
              <a:solidFill>
                <a:schemeClr val="accent2">
                  <a:lumMod val="75000"/>
                </a:schemeClr>
              </a:solidFill>
              <a:cs typeface="Arial" pitchFamily="34" charset="0"/>
            </a:endParaRPr>
          </a:p>
          <a:p>
            <a:endParaRPr lang="es-PY" sz="1600" dirty="0" smtClean="0">
              <a:solidFill>
                <a:schemeClr val="accent2">
                  <a:lumMod val="75000"/>
                </a:schemeClr>
              </a:solidFill>
              <a:cs typeface="Arial" pitchFamily="34" charset="0"/>
            </a:endParaRPr>
          </a:p>
          <a:p>
            <a:r>
              <a:rPr lang="es-PY" sz="1600" dirty="0" smtClean="0">
                <a:solidFill>
                  <a:schemeClr val="accent2">
                    <a:lumMod val="75000"/>
                  </a:schemeClr>
                </a:solidFill>
                <a:cs typeface="Arial" pitchFamily="34" charset="0"/>
              </a:rPr>
              <a:t>Un </a:t>
            </a:r>
            <a:r>
              <a:rPr lang="es-PY" sz="1600" dirty="0">
                <a:solidFill>
                  <a:schemeClr val="accent2">
                    <a:lumMod val="75000"/>
                  </a:schemeClr>
                </a:solidFill>
                <a:cs typeface="Arial" pitchFamily="34" charset="0"/>
              </a:rPr>
              <a:t>promedio del 95% de los hogares pobres y extremadamente pobres en los departamentos seleccionados utilizan leña para cocinar sus alimentos, y el 88% no tienen una estufa de cocina, por lo que cocinan a fuego abierto con muy baja eficiencia energética. Se estima que cada familia consume alrededor de </a:t>
            </a:r>
            <a:r>
              <a:rPr lang="es-PY" sz="1600" dirty="0" smtClean="0">
                <a:solidFill>
                  <a:schemeClr val="accent2">
                    <a:lumMod val="75000"/>
                  </a:schemeClr>
                </a:solidFill>
                <a:cs typeface="Arial" pitchFamily="34" charset="0"/>
              </a:rPr>
              <a:t>12,5 </a:t>
            </a:r>
            <a:r>
              <a:rPr lang="es-PY" sz="1600" dirty="0">
                <a:solidFill>
                  <a:schemeClr val="accent2">
                    <a:lumMod val="75000"/>
                  </a:schemeClr>
                </a:solidFill>
                <a:cs typeface="Arial" pitchFamily="34" charset="0"/>
              </a:rPr>
              <a:t>t de leña por año y que los hogares pobres gastan hasta US$ 270 por año para comprar carbón y leña. El proyecto introducirá una tecnología más eficiente y sostenible para el consumo doméstico de leña, que tendrá efectos ambientales y económicos positivos. </a:t>
            </a:r>
          </a:p>
          <a:p>
            <a:endParaRPr lang="es-PY" dirty="0">
              <a:solidFill>
                <a:srgbClr val="0070C0"/>
              </a:solidFill>
              <a:latin typeface="Arial" pitchFamily="34" charset="0"/>
              <a:cs typeface="Arial" pitchFamily="34" charset="0"/>
            </a:endParaRPr>
          </a:p>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Tree>
    <p:extLst>
      <p:ext uri="{BB962C8B-B14F-4D97-AF65-F5344CB8AC3E}">
        <p14:creationId xmlns:p14="http://schemas.microsoft.com/office/powerpoint/2010/main" val="126756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141875"/>
            <a:ext cx="8741720" cy="861774"/>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err="1" smtClean="0">
                <a:ln>
                  <a:noFill/>
                </a:ln>
                <a:solidFill>
                  <a:schemeClr val="accent2">
                    <a:lumMod val="75000"/>
                  </a:schemeClr>
                </a:solidFill>
                <a:effectLst/>
                <a:latin typeface="+mj-lt"/>
                <a:ea typeface="Times New Roman" pitchFamily="18" charset="0"/>
                <a:cs typeface="Arial" pitchFamily="34" charset="0"/>
              </a:rPr>
              <a:t>Deforestacion</a:t>
            </a:r>
            <a:r>
              <a:rPr kumimoji="0" lang="en-US" altLang="en-US" b="1" i="0" u="none" strike="noStrike" cap="none" normalizeH="0" baseline="0" dirty="0" smtClean="0">
                <a:ln>
                  <a:noFill/>
                </a:ln>
                <a:solidFill>
                  <a:schemeClr val="accent2">
                    <a:lumMod val="75000"/>
                  </a:schemeClr>
                </a:solidFill>
                <a:effectLst/>
                <a:latin typeface="+mj-lt"/>
                <a:ea typeface="Times New Roman" pitchFamily="18" charset="0"/>
                <a:cs typeface="Arial" pitchFamily="34" charset="0"/>
              </a:rPr>
              <a:t> in Paraguay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chemeClr val="accent2">
                    <a:lumMod val="75000"/>
                  </a:schemeClr>
                </a:solidFill>
                <a:effectLst/>
                <a:latin typeface="+mj-lt"/>
                <a:ea typeface="Times New Roman" pitchFamily="18" charset="0"/>
                <a:cs typeface="Arial" pitchFamily="34" charset="0"/>
              </a:rPr>
              <a:t>En</a:t>
            </a:r>
            <a:r>
              <a:rPr kumimoji="0" lang="en-US" altLang="en-US" sz="1600" b="0" i="0" u="none" strike="noStrike" cap="none" normalizeH="0" baseline="0" dirty="0" smtClean="0">
                <a:ln>
                  <a:noFill/>
                </a:ln>
                <a:solidFill>
                  <a:schemeClr val="accent2">
                    <a:lumMod val="75000"/>
                  </a:schemeClr>
                </a:solidFill>
                <a:effectLst/>
                <a:latin typeface="+mj-lt"/>
                <a:ea typeface="Times New Roman" pitchFamily="18" charset="0"/>
                <a:cs typeface="Arial" pitchFamily="34" charset="0"/>
              </a:rPr>
              <a:t> la Region </a:t>
            </a:r>
            <a:r>
              <a:rPr kumimoji="0" lang="en-US" altLang="en-US" sz="1600" b="0" i="0" u="none" strike="noStrike" cap="none" normalizeH="0" baseline="0" dirty="0" err="1" smtClean="0">
                <a:ln>
                  <a:noFill/>
                </a:ln>
                <a:solidFill>
                  <a:schemeClr val="accent2">
                    <a:lumMod val="75000"/>
                  </a:schemeClr>
                </a:solidFill>
                <a:effectLst/>
                <a:latin typeface="+mj-lt"/>
                <a:ea typeface="Times New Roman" pitchFamily="18" charset="0"/>
                <a:cs typeface="Arial" pitchFamily="34" charset="0"/>
              </a:rPr>
              <a:t>OrientaI</a:t>
            </a:r>
            <a:r>
              <a:rPr kumimoji="0" lang="en-US" altLang="en-US" sz="1600" b="0" i="0" u="none" strike="noStrike" cap="none" normalizeH="0" baseline="0" dirty="0" smtClean="0">
                <a:ln>
                  <a:noFill/>
                </a:ln>
                <a:solidFill>
                  <a:schemeClr val="accent2">
                    <a:lumMod val="75000"/>
                  </a:schemeClr>
                </a:solidFill>
                <a:effectLst/>
                <a:latin typeface="+mj-lt"/>
                <a:ea typeface="Times New Roman" pitchFamily="18" charset="0"/>
                <a:cs typeface="Arial" pitchFamily="34" charset="0"/>
              </a:rPr>
              <a:t> con </a:t>
            </a:r>
            <a:r>
              <a:rPr kumimoji="0" lang="en-US" altLang="en-US" sz="1600" b="0" i="0" u="none" strike="noStrike" cap="none" normalizeH="0" baseline="0" dirty="0" err="1" smtClean="0">
                <a:ln>
                  <a:noFill/>
                </a:ln>
                <a:solidFill>
                  <a:schemeClr val="accent2">
                    <a:lumMod val="75000"/>
                  </a:schemeClr>
                </a:solidFill>
                <a:effectLst/>
                <a:latin typeface="+mj-lt"/>
                <a:ea typeface="Times New Roman" pitchFamily="18" charset="0"/>
                <a:cs typeface="Arial" pitchFamily="34" charset="0"/>
              </a:rPr>
              <a:t>originalmente</a:t>
            </a:r>
            <a:r>
              <a:rPr kumimoji="0" lang="en-US" altLang="en-US" sz="1600" b="0" i="0" u="none" strike="noStrike" cap="none" normalizeH="0" baseline="0" dirty="0" smtClean="0">
                <a:ln>
                  <a:noFill/>
                </a:ln>
                <a:solidFill>
                  <a:schemeClr val="accent2">
                    <a:lumMod val="75000"/>
                  </a:schemeClr>
                </a:solidFill>
                <a:effectLst/>
                <a:latin typeface="+mj-lt"/>
                <a:ea typeface="Times New Roman" pitchFamily="18" charset="0"/>
                <a:cs typeface="Arial" pitchFamily="34" charset="0"/>
              </a:rPr>
              <a:t> 8 </a:t>
            </a:r>
            <a:r>
              <a:rPr kumimoji="0" lang="en-US" altLang="en-US" sz="1600" b="0" i="0" u="none" strike="noStrike" cap="none" normalizeH="0" baseline="0" dirty="0" err="1" smtClean="0">
                <a:ln>
                  <a:noFill/>
                </a:ln>
                <a:solidFill>
                  <a:schemeClr val="accent2">
                    <a:lumMod val="75000"/>
                  </a:schemeClr>
                </a:solidFill>
                <a:effectLst/>
                <a:latin typeface="+mj-lt"/>
                <a:ea typeface="Times New Roman" pitchFamily="18" charset="0"/>
                <a:cs typeface="Arial" pitchFamily="34" charset="0"/>
              </a:rPr>
              <a:t>millones</a:t>
            </a:r>
            <a:r>
              <a:rPr kumimoji="0" lang="en-US" altLang="en-US" sz="1600" b="0" i="0" u="none" strike="noStrike" cap="none" normalizeH="0" baseline="0" dirty="0" smtClean="0">
                <a:ln>
                  <a:noFill/>
                </a:ln>
                <a:solidFill>
                  <a:schemeClr val="accent2">
                    <a:lumMod val="75000"/>
                  </a:schemeClr>
                </a:solidFill>
                <a:effectLst/>
                <a:latin typeface="+mj-lt"/>
                <a:ea typeface="Times New Roman" pitchFamily="18" charset="0"/>
                <a:cs typeface="Arial" pitchFamily="34" charset="0"/>
              </a:rPr>
              <a:t> de ha.</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accent2">
                    <a:lumMod val="75000"/>
                  </a:schemeClr>
                </a:solidFill>
                <a:latin typeface="+mj-lt"/>
                <a:ea typeface="Times New Roman" pitchFamily="18" charset="0"/>
                <a:cs typeface="Arial" pitchFamily="34" charset="0"/>
              </a:rPr>
              <a:t>de </a:t>
            </a:r>
            <a:r>
              <a:rPr lang="en-US" altLang="en-US" sz="1600" dirty="0" err="1" smtClean="0">
                <a:solidFill>
                  <a:schemeClr val="accent2">
                    <a:lumMod val="75000"/>
                  </a:schemeClr>
                </a:solidFill>
                <a:latin typeface="+mj-lt"/>
                <a:ea typeface="Times New Roman" pitchFamily="18" charset="0"/>
                <a:cs typeface="Arial" pitchFamily="34" charset="0"/>
              </a:rPr>
              <a:t>Bosques</a:t>
            </a:r>
            <a:r>
              <a:rPr lang="en-US" altLang="en-US" sz="1600" dirty="0" smtClean="0">
                <a:solidFill>
                  <a:schemeClr val="accent2">
                    <a:lumMod val="75000"/>
                  </a:schemeClr>
                </a:solidFill>
                <a:latin typeface="+mj-lt"/>
                <a:ea typeface="Times New Roman" pitchFamily="18" charset="0"/>
                <a:cs typeface="Arial" pitchFamily="34" charset="0"/>
              </a:rPr>
              <a:t>. </a:t>
            </a:r>
            <a:r>
              <a:rPr lang="en-US" altLang="en-US" sz="1600" dirty="0" err="1" smtClean="0">
                <a:solidFill>
                  <a:schemeClr val="accent2">
                    <a:lumMod val="75000"/>
                  </a:schemeClr>
                </a:solidFill>
                <a:latin typeface="+mj-lt"/>
                <a:ea typeface="Times New Roman" pitchFamily="18" charset="0"/>
                <a:cs typeface="Arial" pitchFamily="34" charset="0"/>
              </a:rPr>
              <a:t>Existen</a:t>
            </a:r>
            <a:r>
              <a:rPr lang="en-US" altLang="en-US" sz="1600" dirty="0" smtClean="0">
                <a:solidFill>
                  <a:schemeClr val="accent2">
                    <a:lumMod val="75000"/>
                  </a:schemeClr>
                </a:solidFill>
                <a:latin typeface="+mj-lt"/>
                <a:ea typeface="Times New Roman" pitchFamily="18" charset="0"/>
                <a:cs typeface="Arial" pitchFamily="34" charset="0"/>
              </a:rPr>
              <a:t> </a:t>
            </a:r>
            <a:r>
              <a:rPr lang="en-US" altLang="en-US" sz="1600" dirty="0" err="1" smtClean="0">
                <a:solidFill>
                  <a:schemeClr val="accent2">
                    <a:lumMod val="75000"/>
                  </a:schemeClr>
                </a:solidFill>
                <a:latin typeface="+mj-lt"/>
                <a:ea typeface="Times New Roman" pitchFamily="18" charset="0"/>
                <a:cs typeface="Arial" pitchFamily="34" charset="0"/>
              </a:rPr>
              <a:t>ahora</a:t>
            </a:r>
            <a:r>
              <a:rPr lang="en-US" altLang="en-US" sz="1600" dirty="0" smtClean="0">
                <a:solidFill>
                  <a:schemeClr val="accent2">
                    <a:lumMod val="75000"/>
                  </a:schemeClr>
                </a:solidFill>
                <a:latin typeface="+mj-lt"/>
                <a:ea typeface="Times New Roman" pitchFamily="18" charset="0"/>
                <a:cs typeface="Arial" pitchFamily="34" charset="0"/>
              </a:rPr>
              <a:t> </a:t>
            </a:r>
            <a:r>
              <a:rPr lang="en-US" altLang="en-US" sz="1600" dirty="0" err="1" smtClean="0">
                <a:solidFill>
                  <a:schemeClr val="accent2">
                    <a:lumMod val="75000"/>
                  </a:schemeClr>
                </a:solidFill>
                <a:latin typeface="+mj-lt"/>
                <a:ea typeface="Times New Roman" pitchFamily="18" charset="0"/>
                <a:cs typeface="Arial" pitchFamily="34" charset="0"/>
              </a:rPr>
              <a:t>aprox</a:t>
            </a:r>
            <a:r>
              <a:rPr lang="en-US" altLang="en-US" sz="1600" dirty="0" smtClean="0">
                <a:solidFill>
                  <a:schemeClr val="accent2">
                    <a:lumMod val="75000"/>
                  </a:schemeClr>
                </a:solidFill>
                <a:latin typeface="+mj-lt"/>
                <a:ea typeface="Times New Roman" pitchFamily="18" charset="0"/>
                <a:cs typeface="Arial" pitchFamily="34" charset="0"/>
              </a:rPr>
              <a:t>. 1,5 mill de ha.</a:t>
            </a:r>
            <a:endParaRPr kumimoji="0" lang="en-US" altLang="en-US" sz="1600" b="0" i="0" u="none" strike="noStrike" cap="none" normalizeH="0" baseline="0" dirty="0" smtClean="0">
              <a:ln>
                <a:noFill/>
              </a:ln>
              <a:solidFill>
                <a:schemeClr val="accent2">
                  <a:lumMod val="75000"/>
                </a:schemeClr>
              </a:solidFill>
              <a:effectLst/>
              <a:latin typeface="+mj-lt"/>
              <a:cs typeface="Arial" pitchFamily="34" charset="0"/>
            </a:endParaRPr>
          </a:p>
        </p:txBody>
      </p:sp>
      <p:pic>
        <p:nvPicPr>
          <p:cNvPr id="2049" name="Picture 3" descr="Resultado de imagen para mapa de deforestacion del paragu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98" y="921285"/>
            <a:ext cx="8100747" cy="5955715"/>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Tree>
    <p:extLst>
      <p:ext uri="{BB962C8B-B14F-4D97-AF65-F5344CB8AC3E}">
        <p14:creationId xmlns:p14="http://schemas.microsoft.com/office/powerpoint/2010/main" val="2577920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4" name="3 CuadroTexto"/>
          <p:cNvSpPr txBox="1"/>
          <p:nvPr/>
        </p:nvSpPr>
        <p:spPr>
          <a:xfrm>
            <a:off x="395536" y="668259"/>
            <a:ext cx="5112568" cy="954107"/>
          </a:xfrm>
          <a:prstGeom prst="rect">
            <a:avLst/>
          </a:prstGeom>
          <a:noFill/>
        </p:spPr>
        <p:txBody>
          <a:bodyPr wrap="square" rtlCol="0">
            <a:spAutoFit/>
          </a:bodyPr>
          <a:lstStyle/>
          <a:p>
            <a:r>
              <a:rPr lang="es-PY" b="1" dirty="0" smtClean="0">
                <a:solidFill>
                  <a:schemeClr val="accent2">
                    <a:lumMod val="75000"/>
                  </a:schemeClr>
                </a:solidFill>
                <a:latin typeface="+mj-lt"/>
                <a:cs typeface="Calibri" panose="020F0502020204030204" pitchFamily="34" charset="0"/>
              </a:rPr>
              <a:t>Problemas </a:t>
            </a:r>
            <a:r>
              <a:rPr lang="es-PY" b="1" dirty="0">
                <a:solidFill>
                  <a:schemeClr val="accent2">
                    <a:lumMod val="75000"/>
                  </a:schemeClr>
                </a:solidFill>
                <a:latin typeface="+mj-lt"/>
                <a:cs typeface="Calibri" panose="020F0502020204030204" pitchFamily="34" charset="0"/>
              </a:rPr>
              <a:t>del Sector Forestal en Paraguay</a:t>
            </a:r>
          </a:p>
          <a:p>
            <a:r>
              <a:rPr lang="es-PY" b="1" dirty="0">
                <a:solidFill>
                  <a:schemeClr val="accent2">
                    <a:lumMod val="75000"/>
                  </a:schemeClr>
                </a:solidFill>
                <a:latin typeface="+mj-lt"/>
                <a:cs typeface="Calibri" panose="020F0502020204030204" pitchFamily="34" charset="0"/>
              </a:rPr>
              <a:t>Según estadísticas de la </a:t>
            </a:r>
            <a:r>
              <a:rPr lang="es-PY" b="1" dirty="0" smtClean="0">
                <a:solidFill>
                  <a:schemeClr val="accent2">
                    <a:lumMod val="75000"/>
                  </a:schemeClr>
                </a:solidFill>
                <a:latin typeface="+mj-lt"/>
                <a:cs typeface="Calibri" panose="020F0502020204030204" pitchFamily="34" charset="0"/>
              </a:rPr>
              <a:t>FAO:</a:t>
            </a:r>
            <a:endParaRPr lang="es-PY" b="1" dirty="0">
              <a:solidFill>
                <a:schemeClr val="accent2">
                  <a:lumMod val="75000"/>
                </a:schemeClr>
              </a:solidFill>
              <a:latin typeface="+mj-lt"/>
              <a:cs typeface="Calibri" panose="020F0502020204030204" pitchFamily="34" charset="0"/>
            </a:endParaRPr>
          </a:p>
          <a:p>
            <a:endParaRPr lang="en-US" sz="2000" dirty="0">
              <a:solidFill>
                <a:srgbClr val="0070C0"/>
              </a:solidFill>
            </a:endParaRPr>
          </a:p>
        </p:txBody>
      </p:sp>
      <p:sp>
        <p:nvSpPr>
          <p:cNvPr id="6" name="TextBox 5"/>
          <p:cNvSpPr txBox="1"/>
          <p:nvPr/>
        </p:nvSpPr>
        <p:spPr>
          <a:xfrm>
            <a:off x="251520" y="1641442"/>
            <a:ext cx="8784976" cy="646331"/>
          </a:xfrm>
          <a:prstGeom prst="rect">
            <a:avLst/>
          </a:prstGeom>
          <a:noFill/>
        </p:spPr>
        <p:txBody>
          <a:bodyPr wrap="square" rtlCol="0">
            <a:spAutoFit/>
          </a:bodyPr>
          <a:lstStyle/>
          <a:p>
            <a:r>
              <a:rPr lang="en-US" dirty="0">
                <a:solidFill>
                  <a:srgbClr val="0070C0"/>
                </a:solidFill>
              </a:rPr>
              <a:t> </a:t>
            </a:r>
          </a:p>
          <a:p>
            <a:endParaRPr lang="en-US" dirty="0">
              <a:solidFill>
                <a:srgbClr val="0070C0"/>
              </a:solidFill>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8" name="TextBox 7"/>
          <p:cNvSpPr txBox="1"/>
          <p:nvPr/>
        </p:nvSpPr>
        <p:spPr>
          <a:xfrm>
            <a:off x="403920" y="1793842"/>
            <a:ext cx="8784976" cy="646331"/>
          </a:xfrm>
          <a:prstGeom prst="rect">
            <a:avLst/>
          </a:prstGeom>
          <a:noFill/>
        </p:spPr>
        <p:txBody>
          <a:bodyPr wrap="square" rtlCol="0">
            <a:spAutoFit/>
          </a:bodyPr>
          <a:lstStyle/>
          <a:p>
            <a:r>
              <a:rPr lang="en-US" dirty="0">
                <a:solidFill>
                  <a:srgbClr val="0070C0"/>
                </a:solidFill>
              </a:rPr>
              <a:t> </a:t>
            </a:r>
          </a:p>
          <a:p>
            <a:endParaRPr lang="en-US" dirty="0">
              <a:solidFill>
                <a:srgbClr val="0070C0"/>
              </a:solidFill>
            </a:endParaRPr>
          </a:p>
        </p:txBody>
      </p:sp>
      <p:sp>
        <p:nvSpPr>
          <p:cNvPr id="9" name="TextBox 8"/>
          <p:cNvSpPr txBox="1"/>
          <p:nvPr/>
        </p:nvSpPr>
        <p:spPr>
          <a:xfrm>
            <a:off x="395536" y="1772816"/>
            <a:ext cx="8784976" cy="646331"/>
          </a:xfrm>
          <a:prstGeom prst="rect">
            <a:avLst/>
          </a:prstGeom>
          <a:noFill/>
        </p:spPr>
        <p:txBody>
          <a:bodyPr wrap="square" rtlCol="0">
            <a:spAutoFit/>
          </a:bodyPr>
          <a:lstStyle/>
          <a:p>
            <a:r>
              <a:rPr lang="en-US" dirty="0">
                <a:solidFill>
                  <a:srgbClr val="0070C0"/>
                </a:solidFill>
              </a:rPr>
              <a:t> </a:t>
            </a:r>
          </a:p>
          <a:p>
            <a:endParaRPr lang="en-US" dirty="0">
              <a:solidFill>
                <a:srgbClr val="0070C0"/>
              </a:solidFill>
            </a:endParaRPr>
          </a:p>
        </p:txBody>
      </p:sp>
      <p:sp>
        <p:nvSpPr>
          <p:cNvPr id="3" name="Rectangle 2"/>
          <p:cNvSpPr/>
          <p:nvPr/>
        </p:nvSpPr>
        <p:spPr>
          <a:xfrm>
            <a:off x="467544" y="1641442"/>
            <a:ext cx="8453688" cy="6678751"/>
          </a:xfrm>
          <a:prstGeom prst="rect">
            <a:avLst/>
          </a:prstGeom>
        </p:spPr>
        <p:txBody>
          <a:bodyPr wrap="square">
            <a:spAutoFit/>
          </a:bodyPr>
          <a:lstStyle/>
          <a:p>
            <a:r>
              <a:rPr lang="es-PY" sz="1600" dirty="0">
                <a:latin typeface="Calibri" panose="020F0502020204030204" pitchFamily="34" charset="0"/>
                <a:cs typeface="Calibri" panose="020F0502020204030204" pitchFamily="34" charset="0"/>
              </a:rPr>
              <a:t> </a:t>
            </a:r>
            <a:endParaRPr lang="es-PY" sz="1600" dirty="0">
              <a:solidFill>
                <a:schemeClr val="accent2">
                  <a:lumMod val="75000"/>
                </a:schemeClr>
              </a:solidFill>
              <a:cs typeface="Calibri" panose="020F0502020204030204" pitchFamily="34" charset="0"/>
            </a:endParaRPr>
          </a:p>
          <a:p>
            <a:r>
              <a:rPr lang="es-PY" dirty="0" smtClean="0">
                <a:solidFill>
                  <a:schemeClr val="accent2">
                    <a:lumMod val="75000"/>
                  </a:schemeClr>
                </a:solidFill>
                <a:cs typeface="Calibri" panose="020F0502020204030204" pitchFamily="34" charset="0"/>
              </a:rPr>
              <a:t>* Paraguay </a:t>
            </a:r>
            <a:r>
              <a:rPr lang="es-PY" dirty="0">
                <a:solidFill>
                  <a:schemeClr val="accent2">
                    <a:lumMod val="75000"/>
                  </a:schemeClr>
                </a:solidFill>
                <a:cs typeface="Calibri" panose="020F0502020204030204" pitchFamily="34" charset="0"/>
              </a:rPr>
              <a:t>está considerado entre los Países con mayor porcentaje de deforestación en el </a:t>
            </a:r>
            <a:r>
              <a:rPr lang="es-PY" dirty="0" smtClean="0">
                <a:solidFill>
                  <a:schemeClr val="accent2">
                    <a:lumMod val="75000"/>
                  </a:schemeClr>
                </a:solidFill>
                <a:cs typeface="Calibri" panose="020F0502020204030204" pitchFamily="34" charset="0"/>
              </a:rPr>
              <a:t>Mundo </a:t>
            </a:r>
          </a:p>
          <a:p>
            <a:endParaRPr lang="es-PY" dirty="0">
              <a:solidFill>
                <a:schemeClr val="accent2">
                  <a:lumMod val="75000"/>
                </a:schemeClr>
              </a:solidFill>
              <a:cs typeface="Calibri" panose="020F0502020204030204" pitchFamily="34" charset="0"/>
            </a:endParaRPr>
          </a:p>
          <a:p>
            <a:r>
              <a:rPr lang="es-PY" dirty="0">
                <a:solidFill>
                  <a:schemeClr val="accent2">
                    <a:lumMod val="75000"/>
                  </a:schemeClr>
                </a:solidFill>
                <a:cs typeface="Calibri" panose="020F0502020204030204" pitchFamily="34" charset="0"/>
              </a:rPr>
              <a:t>* De acuerdo con informaciones publicadas por la FAO, la deforestación en Paraguay alcanza la superficie de 5 millones de hectáreas</a:t>
            </a:r>
          </a:p>
          <a:p>
            <a:endParaRPr lang="es-PY" dirty="0" smtClean="0">
              <a:solidFill>
                <a:schemeClr val="accent2">
                  <a:lumMod val="75000"/>
                </a:schemeClr>
              </a:solidFill>
              <a:cs typeface="Calibri" panose="020F0502020204030204" pitchFamily="34" charset="0"/>
            </a:endParaRPr>
          </a:p>
          <a:p>
            <a:r>
              <a:rPr lang="es-PY" dirty="0" smtClean="0">
                <a:solidFill>
                  <a:schemeClr val="accent2">
                    <a:lumMod val="75000"/>
                  </a:schemeClr>
                </a:solidFill>
                <a:cs typeface="Calibri" panose="020F0502020204030204" pitchFamily="34" charset="0"/>
              </a:rPr>
              <a:t>* </a:t>
            </a:r>
            <a:r>
              <a:rPr lang="es-PY" dirty="0">
                <a:solidFill>
                  <a:schemeClr val="accent2">
                    <a:lumMod val="75000"/>
                  </a:schemeClr>
                </a:solidFill>
                <a:cs typeface="Calibri" panose="020F0502020204030204" pitchFamily="34" charset="0"/>
              </a:rPr>
              <a:t>En los últimos 5 años la superficie deforestada se estima en 350.000 hectáreas anuales</a:t>
            </a:r>
          </a:p>
          <a:p>
            <a:endParaRPr lang="es-PY" dirty="0" smtClean="0">
              <a:solidFill>
                <a:schemeClr val="accent2">
                  <a:lumMod val="75000"/>
                </a:schemeClr>
              </a:solidFill>
              <a:cs typeface="Calibri" panose="020F0502020204030204" pitchFamily="34" charset="0"/>
            </a:endParaRPr>
          </a:p>
          <a:p>
            <a:r>
              <a:rPr lang="es-PY" dirty="0" smtClean="0">
                <a:solidFill>
                  <a:schemeClr val="accent2">
                    <a:lumMod val="75000"/>
                  </a:schemeClr>
                </a:solidFill>
                <a:cs typeface="Calibri" panose="020F0502020204030204" pitchFamily="34" charset="0"/>
              </a:rPr>
              <a:t>* </a:t>
            </a:r>
            <a:r>
              <a:rPr lang="es-PY" dirty="0">
                <a:solidFill>
                  <a:schemeClr val="accent2">
                    <a:lumMod val="75000"/>
                  </a:schemeClr>
                </a:solidFill>
                <a:cs typeface="Calibri" panose="020F0502020204030204" pitchFamily="34" charset="0"/>
              </a:rPr>
              <a:t>En la </a:t>
            </a:r>
            <a:r>
              <a:rPr lang="es-PY" dirty="0" smtClean="0">
                <a:solidFill>
                  <a:schemeClr val="accent2">
                    <a:lumMod val="75000"/>
                  </a:schemeClr>
                </a:solidFill>
                <a:cs typeface="Calibri" panose="020F0502020204030204" pitchFamily="34" charset="0"/>
              </a:rPr>
              <a:t>Región </a:t>
            </a:r>
            <a:r>
              <a:rPr lang="es-PY" dirty="0">
                <a:solidFill>
                  <a:schemeClr val="accent2">
                    <a:lumMod val="75000"/>
                  </a:schemeClr>
                </a:solidFill>
                <a:cs typeface="Calibri" panose="020F0502020204030204" pitchFamily="34" charset="0"/>
              </a:rPr>
              <a:t>Oriental la superficie deforestada representó más de 8 millones de </a:t>
            </a:r>
            <a:r>
              <a:rPr lang="es-PY" dirty="0" smtClean="0">
                <a:solidFill>
                  <a:schemeClr val="accent2">
                    <a:lumMod val="75000"/>
                  </a:schemeClr>
                </a:solidFill>
                <a:cs typeface="Calibri" panose="020F0502020204030204" pitchFamily="34" charset="0"/>
              </a:rPr>
              <a:t>  hectáreas </a:t>
            </a:r>
            <a:endParaRPr lang="es-PY" dirty="0">
              <a:solidFill>
                <a:schemeClr val="accent2">
                  <a:lumMod val="75000"/>
                </a:schemeClr>
              </a:solidFill>
              <a:cs typeface="Calibri" panose="020F0502020204030204" pitchFamily="34" charset="0"/>
            </a:endParaRPr>
          </a:p>
          <a:p>
            <a:endParaRPr lang="es-PY" dirty="0" smtClean="0">
              <a:solidFill>
                <a:schemeClr val="accent2">
                  <a:lumMod val="75000"/>
                </a:schemeClr>
              </a:solidFill>
              <a:cs typeface="Calibri" panose="020F0502020204030204" pitchFamily="34" charset="0"/>
            </a:endParaRPr>
          </a:p>
          <a:p>
            <a:r>
              <a:rPr lang="es-PY" dirty="0" smtClean="0">
                <a:solidFill>
                  <a:schemeClr val="accent2">
                    <a:lumMod val="75000"/>
                  </a:schemeClr>
                </a:solidFill>
                <a:cs typeface="Calibri" panose="020F0502020204030204" pitchFamily="34" charset="0"/>
              </a:rPr>
              <a:t>* </a:t>
            </a:r>
            <a:r>
              <a:rPr lang="es-PY" dirty="0">
                <a:solidFill>
                  <a:schemeClr val="accent2">
                    <a:lumMod val="75000"/>
                  </a:schemeClr>
                </a:solidFill>
                <a:cs typeface="Calibri" panose="020F0502020204030204" pitchFamily="34" charset="0"/>
              </a:rPr>
              <a:t>En Las estadísticas actuales figura que la Región Oriental tendría solamente 1.500.000 </a:t>
            </a:r>
            <a:r>
              <a:rPr lang="es-PY" dirty="0" smtClean="0">
                <a:solidFill>
                  <a:schemeClr val="accent2">
                    <a:lumMod val="75000"/>
                  </a:schemeClr>
                </a:solidFill>
                <a:cs typeface="Calibri" panose="020F0502020204030204" pitchFamily="34" charset="0"/>
              </a:rPr>
              <a:t>hectáreas </a:t>
            </a:r>
            <a:r>
              <a:rPr lang="es-PY" dirty="0">
                <a:solidFill>
                  <a:schemeClr val="accent2">
                    <a:lumMod val="75000"/>
                  </a:schemeClr>
                </a:solidFill>
                <a:cs typeface="Calibri" panose="020F0502020204030204" pitchFamily="34" charset="0"/>
              </a:rPr>
              <a:t>de bosques fragmentados y degradados</a:t>
            </a:r>
          </a:p>
          <a:p>
            <a:r>
              <a:rPr lang="es-PY" sz="1600" dirty="0">
                <a:solidFill>
                  <a:schemeClr val="accent2">
                    <a:lumMod val="75000"/>
                  </a:schemeClr>
                </a:solidFill>
                <a:cs typeface="Calibri" panose="020F0502020204030204" pitchFamily="34" charset="0"/>
              </a:rPr>
              <a:t> </a:t>
            </a: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smtClean="0">
              <a:gradFill>
                <a:gsLst>
                  <a:gs pos="0">
                    <a:prstClr val="black"/>
                  </a:gs>
                  <a:gs pos="40000">
                    <a:prstClr val="black">
                      <a:lumMod val="75000"/>
                      <a:lumOff val="25000"/>
                    </a:prstClr>
                  </a:gs>
                  <a:gs pos="100000">
                    <a:srgbClr val="212745">
                      <a:alpha val="65000"/>
                    </a:srgbClr>
                  </a:gs>
                </a:gsLst>
                <a:lin ang="5400000" scaled="0"/>
              </a:gradFill>
              <a:latin typeface="Arial"/>
            </a:endParaRPr>
          </a:p>
          <a:p>
            <a:endParaRPr lang="en-US" b="1" dirty="0"/>
          </a:p>
        </p:txBody>
      </p:sp>
    </p:spTree>
    <p:extLst>
      <p:ext uri="{BB962C8B-B14F-4D97-AF65-F5344CB8AC3E}">
        <p14:creationId xmlns:p14="http://schemas.microsoft.com/office/powerpoint/2010/main" val="393021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4" name="3 CuadroTexto"/>
          <p:cNvSpPr txBox="1"/>
          <p:nvPr/>
        </p:nvSpPr>
        <p:spPr>
          <a:xfrm>
            <a:off x="269429" y="613569"/>
            <a:ext cx="5112568" cy="369332"/>
          </a:xfrm>
          <a:prstGeom prst="rect">
            <a:avLst/>
          </a:prstGeom>
          <a:noFill/>
        </p:spPr>
        <p:txBody>
          <a:bodyPr wrap="square" rtlCol="0">
            <a:spAutoFit/>
          </a:bodyPr>
          <a:lstStyle/>
          <a:p>
            <a:r>
              <a:rPr lang="en-US" b="1" dirty="0" err="1" smtClean="0">
                <a:solidFill>
                  <a:schemeClr val="accent2">
                    <a:lumMod val="75000"/>
                  </a:schemeClr>
                </a:solidFill>
              </a:rPr>
              <a:t>Resumen</a:t>
            </a:r>
            <a:r>
              <a:rPr lang="en-US" b="1" dirty="0" smtClean="0">
                <a:solidFill>
                  <a:schemeClr val="accent2">
                    <a:lumMod val="75000"/>
                  </a:schemeClr>
                </a:solidFill>
              </a:rPr>
              <a:t> de </a:t>
            </a:r>
            <a:r>
              <a:rPr lang="en-US" b="1" dirty="0" err="1" smtClean="0">
                <a:solidFill>
                  <a:schemeClr val="accent2">
                    <a:lumMod val="75000"/>
                  </a:schemeClr>
                </a:solidFill>
              </a:rPr>
              <a:t>Problemas</a:t>
            </a:r>
            <a:r>
              <a:rPr lang="en-US" b="1" dirty="0" smtClean="0">
                <a:solidFill>
                  <a:schemeClr val="accent2">
                    <a:lumMod val="75000"/>
                  </a:schemeClr>
                </a:solidFill>
              </a:rPr>
              <a:t> </a:t>
            </a:r>
            <a:r>
              <a:rPr lang="en-US" b="1" dirty="0" err="1" smtClean="0">
                <a:solidFill>
                  <a:schemeClr val="accent2">
                    <a:lumMod val="75000"/>
                  </a:schemeClr>
                </a:solidFill>
              </a:rPr>
              <a:t>Sociales</a:t>
            </a:r>
            <a:r>
              <a:rPr lang="en-US" b="1" dirty="0" smtClean="0">
                <a:solidFill>
                  <a:schemeClr val="accent2">
                    <a:lumMod val="75000"/>
                  </a:schemeClr>
                </a:solidFill>
              </a:rPr>
              <a:t> </a:t>
            </a:r>
            <a:endParaRPr lang="en-US" dirty="0">
              <a:solidFill>
                <a:schemeClr val="accent2">
                  <a:lumMod val="75000"/>
                </a:schemeClr>
              </a:solidFill>
            </a:endParaRPr>
          </a:p>
        </p:txBody>
      </p:sp>
      <p:sp>
        <p:nvSpPr>
          <p:cNvPr id="6" name="TextBox 5"/>
          <p:cNvSpPr txBox="1"/>
          <p:nvPr/>
        </p:nvSpPr>
        <p:spPr>
          <a:xfrm>
            <a:off x="395536" y="1350060"/>
            <a:ext cx="8525696" cy="5078313"/>
          </a:xfrm>
          <a:prstGeom prst="rect">
            <a:avLst/>
          </a:prstGeom>
          <a:noFill/>
        </p:spPr>
        <p:txBody>
          <a:bodyPr wrap="square" rtlCol="0">
            <a:spAutoFit/>
          </a:bodyPr>
          <a:lstStyle/>
          <a:p>
            <a:pPr marL="285750" indent="-285750">
              <a:buFont typeface="Wingdings" pitchFamily="2" charset="2"/>
              <a:buChar char="Ø"/>
            </a:pPr>
            <a:r>
              <a:rPr lang="en-US" sz="1600" dirty="0" smtClean="0">
                <a:solidFill>
                  <a:schemeClr val="accent2">
                    <a:lumMod val="75000"/>
                  </a:schemeClr>
                </a:solidFill>
              </a:rPr>
              <a:t>Paraguay </a:t>
            </a:r>
            <a:r>
              <a:rPr lang="en-US" sz="1600" dirty="0" err="1" smtClean="0">
                <a:solidFill>
                  <a:schemeClr val="accent2">
                    <a:lumMod val="75000"/>
                  </a:schemeClr>
                </a:solidFill>
              </a:rPr>
              <a:t>tiene</a:t>
            </a:r>
            <a:r>
              <a:rPr lang="en-US" sz="1600" dirty="0" smtClean="0">
                <a:solidFill>
                  <a:schemeClr val="accent2">
                    <a:lumMod val="75000"/>
                  </a:schemeClr>
                </a:solidFill>
              </a:rPr>
              <a:t> </a:t>
            </a:r>
            <a:r>
              <a:rPr lang="en-US" sz="1600" dirty="0" err="1" smtClean="0">
                <a:solidFill>
                  <a:schemeClr val="accent2">
                    <a:lumMod val="75000"/>
                  </a:schemeClr>
                </a:solidFill>
              </a:rPr>
              <a:t>serios</a:t>
            </a:r>
            <a:r>
              <a:rPr lang="en-US" sz="1600" dirty="0" smtClean="0">
                <a:solidFill>
                  <a:schemeClr val="accent2">
                    <a:lumMod val="75000"/>
                  </a:schemeClr>
                </a:solidFill>
              </a:rPr>
              <a:t> </a:t>
            </a:r>
            <a:r>
              <a:rPr lang="en-US" sz="1600" dirty="0" err="1" smtClean="0">
                <a:solidFill>
                  <a:schemeClr val="accent2">
                    <a:lumMod val="75000"/>
                  </a:schemeClr>
                </a:solidFill>
              </a:rPr>
              <a:t>problemas</a:t>
            </a:r>
            <a:r>
              <a:rPr lang="en-US" sz="1600" dirty="0" smtClean="0">
                <a:solidFill>
                  <a:schemeClr val="accent2">
                    <a:lumMod val="75000"/>
                  </a:schemeClr>
                </a:solidFill>
              </a:rPr>
              <a:t> </a:t>
            </a:r>
            <a:r>
              <a:rPr lang="en-US" sz="1600" dirty="0" err="1" smtClean="0">
                <a:solidFill>
                  <a:schemeClr val="accent2">
                    <a:lumMod val="75000"/>
                  </a:schemeClr>
                </a:solidFill>
              </a:rPr>
              <a:t>sociales</a:t>
            </a:r>
            <a:r>
              <a:rPr lang="en-US" sz="1600" dirty="0" smtClean="0">
                <a:solidFill>
                  <a:schemeClr val="accent2">
                    <a:lumMod val="75000"/>
                  </a:schemeClr>
                </a:solidFill>
              </a:rPr>
              <a:t> </a:t>
            </a:r>
            <a:r>
              <a:rPr lang="en-US" sz="1600" dirty="0" err="1" smtClean="0">
                <a:solidFill>
                  <a:schemeClr val="accent2">
                    <a:lumMod val="75000"/>
                  </a:schemeClr>
                </a:solidFill>
              </a:rPr>
              <a:t>relacionados</a:t>
            </a:r>
            <a:r>
              <a:rPr lang="en-US" sz="1600" dirty="0" smtClean="0">
                <a:solidFill>
                  <a:schemeClr val="accent2">
                    <a:lumMod val="75000"/>
                  </a:schemeClr>
                </a:solidFill>
              </a:rPr>
              <a:t> con </a:t>
            </a:r>
            <a:r>
              <a:rPr lang="en-US" sz="1600" dirty="0" err="1" smtClean="0">
                <a:solidFill>
                  <a:schemeClr val="accent2">
                    <a:lumMod val="75000"/>
                  </a:schemeClr>
                </a:solidFill>
              </a:rPr>
              <a:t>pobreza</a:t>
            </a:r>
            <a:r>
              <a:rPr lang="en-US" sz="1600" dirty="0" smtClean="0">
                <a:solidFill>
                  <a:schemeClr val="accent2">
                    <a:lumMod val="75000"/>
                  </a:schemeClr>
                </a:solidFill>
              </a:rPr>
              <a:t> </a:t>
            </a:r>
            <a:r>
              <a:rPr lang="en-US" sz="1600" dirty="0" err="1" smtClean="0">
                <a:solidFill>
                  <a:schemeClr val="accent2">
                    <a:lumMod val="75000"/>
                  </a:schemeClr>
                </a:solidFill>
              </a:rPr>
              <a:t>en</a:t>
            </a:r>
            <a:r>
              <a:rPr lang="en-US" sz="1600" dirty="0" smtClean="0">
                <a:solidFill>
                  <a:schemeClr val="accent2">
                    <a:lumMod val="75000"/>
                  </a:schemeClr>
                </a:solidFill>
              </a:rPr>
              <a:t> el Sector Rural, con </a:t>
            </a:r>
            <a:r>
              <a:rPr lang="en-US" sz="1600" dirty="0" err="1" smtClean="0">
                <a:solidFill>
                  <a:schemeClr val="accent2">
                    <a:lumMod val="75000"/>
                  </a:schemeClr>
                </a:solidFill>
              </a:rPr>
              <a:t>falta</a:t>
            </a:r>
            <a:r>
              <a:rPr lang="en-US" sz="1600" dirty="0" smtClean="0">
                <a:solidFill>
                  <a:schemeClr val="accent2">
                    <a:lumMod val="75000"/>
                  </a:schemeClr>
                </a:solidFill>
              </a:rPr>
              <a:t> de </a:t>
            </a:r>
            <a:r>
              <a:rPr lang="en-US" sz="1600" dirty="0" err="1" smtClean="0">
                <a:solidFill>
                  <a:schemeClr val="accent2">
                    <a:lumMod val="75000"/>
                  </a:schemeClr>
                </a:solidFill>
              </a:rPr>
              <a:t>puestos</a:t>
            </a:r>
            <a:r>
              <a:rPr lang="en-US" sz="1600" dirty="0" smtClean="0">
                <a:solidFill>
                  <a:schemeClr val="accent2">
                    <a:lumMod val="75000"/>
                  </a:schemeClr>
                </a:solidFill>
              </a:rPr>
              <a:t> de </a:t>
            </a:r>
            <a:r>
              <a:rPr lang="en-US" sz="1600" dirty="0" err="1" smtClean="0">
                <a:solidFill>
                  <a:schemeClr val="accent2">
                    <a:lumMod val="75000"/>
                  </a:schemeClr>
                </a:solidFill>
              </a:rPr>
              <a:t>trabajo</a:t>
            </a:r>
            <a:r>
              <a:rPr lang="en-US" sz="1600" dirty="0" smtClean="0">
                <a:solidFill>
                  <a:schemeClr val="accent2">
                    <a:lumMod val="75000"/>
                  </a:schemeClr>
                </a:solidFill>
              </a:rPr>
              <a:t>, y el </a:t>
            </a:r>
            <a:r>
              <a:rPr lang="en-US" sz="1600" dirty="0" err="1" smtClean="0">
                <a:solidFill>
                  <a:schemeClr val="accent2">
                    <a:lumMod val="75000"/>
                  </a:schemeClr>
                </a:solidFill>
              </a:rPr>
              <a:t>problema</a:t>
            </a:r>
            <a:r>
              <a:rPr lang="en-US" sz="1600" dirty="0" smtClean="0">
                <a:solidFill>
                  <a:schemeClr val="accent2">
                    <a:lumMod val="75000"/>
                  </a:schemeClr>
                </a:solidFill>
              </a:rPr>
              <a:t> </a:t>
            </a:r>
            <a:r>
              <a:rPr lang="en-US" sz="1600" dirty="0" err="1" smtClean="0">
                <a:solidFill>
                  <a:schemeClr val="accent2">
                    <a:lumMod val="75000"/>
                  </a:schemeClr>
                </a:solidFill>
              </a:rPr>
              <a:t>ambiental</a:t>
            </a:r>
            <a:r>
              <a:rPr lang="en-US" sz="1600" dirty="0" smtClean="0">
                <a:solidFill>
                  <a:schemeClr val="accent2">
                    <a:lumMod val="75000"/>
                  </a:schemeClr>
                </a:solidFill>
              </a:rPr>
              <a:t> </a:t>
            </a:r>
            <a:r>
              <a:rPr lang="en-US" sz="1600" dirty="0" err="1" smtClean="0">
                <a:solidFill>
                  <a:schemeClr val="accent2">
                    <a:lumMod val="75000"/>
                  </a:schemeClr>
                </a:solidFill>
              </a:rPr>
              <a:t>resultante</a:t>
            </a:r>
            <a:r>
              <a:rPr lang="en-US" sz="1600" dirty="0" smtClean="0">
                <a:solidFill>
                  <a:schemeClr val="accent2">
                    <a:lumMod val="75000"/>
                  </a:schemeClr>
                </a:solidFill>
              </a:rPr>
              <a:t> de la </a:t>
            </a:r>
            <a:r>
              <a:rPr lang="en-US" sz="1600" dirty="0" err="1" smtClean="0">
                <a:solidFill>
                  <a:schemeClr val="accent2">
                    <a:lumMod val="75000"/>
                  </a:schemeClr>
                </a:solidFill>
              </a:rPr>
              <a:t>deforestación</a:t>
            </a:r>
            <a:r>
              <a:rPr lang="en-US" sz="1600" dirty="0" smtClean="0">
                <a:solidFill>
                  <a:schemeClr val="accent2">
                    <a:lumMod val="75000"/>
                  </a:schemeClr>
                </a:solidFill>
              </a:rPr>
              <a:t> y </a:t>
            </a:r>
            <a:r>
              <a:rPr lang="en-US" sz="1600" dirty="0" err="1" smtClean="0">
                <a:solidFill>
                  <a:schemeClr val="accent2">
                    <a:lumMod val="75000"/>
                  </a:schemeClr>
                </a:solidFill>
              </a:rPr>
              <a:t>falta</a:t>
            </a:r>
            <a:r>
              <a:rPr lang="en-US" sz="1600" dirty="0" smtClean="0">
                <a:solidFill>
                  <a:schemeClr val="accent2">
                    <a:lumMod val="75000"/>
                  </a:schemeClr>
                </a:solidFill>
              </a:rPr>
              <a:t> de </a:t>
            </a:r>
            <a:r>
              <a:rPr lang="en-US" sz="1600" dirty="0" err="1" smtClean="0">
                <a:solidFill>
                  <a:schemeClr val="accent2">
                    <a:lumMod val="75000"/>
                  </a:schemeClr>
                </a:solidFill>
              </a:rPr>
              <a:t>aprovechamiento</a:t>
            </a:r>
            <a:r>
              <a:rPr lang="en-US" sz="1600" dirty="0" smtClean="0">
                <a:solidFill>
                  <a:schemeClr val="accent2">
                    <a:lumMod val="75000"/>
                  </a:schemeClr>
                </a:solidFill>
              </a:rPr>
              <a:t> </a:t>
            </a:r>
            <a:r>
              <a:rPr lang="en-US" sz="1600" dirty="0" err="1" smtClean="0">
                <a:solidFill>
                  <a:schemeClr val="accent2">
                    <a:lumMod val="75000"/>
                  </a:schemeClr>
                </a:solidFill>
              </a:rPr>
              <a:t>sostenible</a:t>
            </a:r>
            <a:r>
              <a:rPr lang="en-US" sz="1600" dirty="0" smtClean="0">
                <a:solidFill>
                  <a:schemeClr val="accent2">
                    <a:lumMod val="75000"/>
                  </a:schemeClr>
                </a:solidFill>
              </a:rPr>
              <a:t> de </a:t>
            </a:r>
            <a:r>
              <a:rPr lang="en-US" sz="1600" dirty="0" err="1" smtClean="0">
                <a:solidFill>
                  <a:schemeClr val="accent2">
                    <a:lumMod val="75000"/>
                  </a:schemeClr>
                </a:solidFill>
              </a:rPr>
              <a:t>los</a:t>
            </a:r>
            <a:r>
              <a:rPr lang="en-US" sz="1600" dirty="0" smtClean="0">
                <a:solidFill>
                  <a:schemeClr val="accent2">
                    <a:lumMod val="75000"/>
                  </a:schemeClr>
                </a:solidFill>
              </a:rPr>
              <a:t> </a:t>
            </a:r>
            <a:r>
              <a:rPr lang="en-US" sz="1600" dirty="0" err="1" smtClean="0">
                <a:solidFill>
                  <a:schemeClr val="accent2">
                    <a:lumMod val="75000"/>
                  </a:schemeClr>
                </a:solidFill>
              </a:rPr>
              <a:t>bosques</a:t>
            </a:r>
            <a:r>
              <a:rPr lang="en-US" sz="1600" dirty="0" smtClean="0">
                <a:solidFill>
                  <a:schemeClr val="accent2">
                    <a:lumMod val="75000"/>
                  </a:schemeClr>
                </a:solidFill>
              </a:rPr>
              <a:t> </a:t>
            </a:r>
            <a:r>
              <a:rPr lang="en-US" sz="1600" dirty="0" err="1" smtClean="0">
                <a:solidFill>
                  <a:schemeClr val="accent2">
                    <a:lumMod val="75000"/>
                  </a:schemeClr>
                </a:solidFill>
              </a:rPr>
              <a:t>nativos</a:t>
            </a:r>
            <a:r>
              <a:rPr lang="en-US" sz="1600" dirty="0" smtClean="0">
                <a:solidFill>
                  <a:schemeClr val="accent2">
                    <a:lumMod val="75000"/>
                  </a:schemeClr>
                </a:solidFill>
              </a:rPr>
              <a:t>.</a:t>
            </a:r>
            <a:endParaRPr lang="en-US" sz="1600" dirty="0">
              <a:solidFill>
                <a:schemeClr val="accent2">
                  <a:lumMod val="75000"/>
                </a:schemeClr>
              </a:solidFill>
            </a:endParaRPr>
          </a:p>
          <a:p>
            <a:r>
              <a:rPr lang="en-US" sz="1600" dirty="0">
                <a:solidFill>
                  <a:schemeClr val="accent2">
                    <a:lumMod val="75000"/>
                  </a:schemeClr>
                </a:solidFill>
              </a:rPr>
              <a:t> </a:t>
            </a:r>
          </a:p>
          <a:p>
            <a:r>
              <a:rPr lang="en-US" sz="1600" dirty="0">
                <a:solidFill>
                  <a:schemeClr val="accent2">
                    <a:lumMod val="75000"/>
                  </a:schemeClr>
                </a:solidFill>
              </a:rPr>
              <a:t>D</a:t>
            </a:r>
            <a:r>
              <a:rPr lang="en-US" sz="1600" dirty="0" smtClean="0">
                <a:solidFill>
                  <a:schemeClr val="accent2">
                    <a:lumMod val="75000"/>
                  </a:schemeClr>
                </a:solidFill>
              </a:rPr>
              <a:t>e </a:t>
            </a:r>
            <a:r>
              <a:rPr lang="en-US" sz="1600" dirty="0" err="1" smtClean="0">
                <a:solidFill>
                  <a:schemeClr val="accent2">
                    <a:lumMod val="75000"/>
                  </a:schemeClr>
                </a:solidFill>
              </a:rPr>
              <a:t>acuerdo</a:t>
            </a:r>
            <a:r>
              <a:rPr lang="en-US" sz="1600" dirty="0" smtClean="0">
                <a:solidFill>
                  <a:schemeClr val="accent2">
                    <a:lumMod val="75000"/>
                  </a:schemeClr>
                </a:solidFill>
              </a:rPr>
              <a:t> con </a:t>
            </a:r>
            <a:r>
              <a:rPr lang="en-US" sz="1600" dirty="0" err="1" smtClean="0">
                <a:solidFill>
                  <a:schemeClr val="accent2">
                    <a:lumMod val="75000"/>
                  </a:schemeClr>
                </a:solidFill>
              </a:rPr>
              <a:t>informaciones</a:t>
            </a:r>
            <a:r>
              <a:rPr lang="en-US" sz="1600" dirty="0" smtClean="0">
                <a:solidFill>
                  <a:schemeClr val="accent2">
                    <a:lumMod val="75000"/>
                  </a:schemeClr>
                </a:solidFill>
              </a:rPr>
              <a:t> del </a:t>
            </a:r>
            <a:r>
              <a:rPr lang="en-US" sz="1600" dirty="0" err="1" smtClean="0">
                <a:solidFill>
                  <a:schemeClr val="accent2">
                    <a:lumMod val="75000"/>
                  </a:schemeClr>
                </a:solidFill>
              </a:rPr>
              <a:t>Censo</a:t>
            </a:r>
            <a:r>
              <a:rPr lang="en-US" sz="1600" dirty="0" smtClean="0">
                <a:solidFill>
                  <a:schemeClr val="accent2">
                    <a:lumMod val="75000"/>
                  </a:schemeClr>
                </a:solidFill>
              </a:rPr>
              <a:t> Nacional </a:t>
            </a:r>
            <a:r>
              <a:rPr lang="en-US" sz="1600" dirty="0" err="1" smtClean="0">
                <a:solidFill>
                  <a:schemeClr val="accent2">
                    <a:lumMod val="75000"/>
                  </a:schemeClr>
                </a:solidFill>
              </a:rPr>
              <a:t>Agrícola</a:t>
            </a:r>
            <a:r>
              <a:rPr lang="en-US" sz="1600" dirty="0" smtClean="0">
                <a:solidFill>
                  <a:schemeClr val="accent2">
                    <a:lumMod val="75000"/>
                  </a:schemeClr>
                </a:solidFill>
              </a:rPr>
              <a:t> del </a:t>
            </a:r>
            <a:r>
              <a:rPr lang="en-US" sz="1600" dirty="0" err="1" smtClean="0">
                <a:solidFill>
                  <a:schemeClr val="accent2">
                    <a:lumMod val="75000"/>
                  </a:schemeClr>
                </a:solidFill>
              </a:rPr>
              <a:t>año</a:t>
            </a:r>
            <a:r>
              <a:rPr lang="en-US" sz="1600" dirty="0" smtClean="0">
                <a:solidFill>
                  <a:schemeClr val="accent2">
                    <a:lumMod val="75000"/>
                  </a:schemeClr>
                </a:solidFill>
              </a:rPr>
              <a:t> 2008:</a:t>
            </a:r>
          </a:p>
          <a:p>
            <a:pPr marL="285750" indent="-285750">
              <a:buFont typeface="Wingdings" pitchFamily="2" charset="2"/>
              <a:buChar char="ü"/>
            </a:pPr>
            <a:r>
              <a:rPr lang="en-US" sz="1600" dirty="0" smtClean="0">
                <a:solidFill>
                  <a:schemeClr val="accent2">
                    <a:lumMod val="75000"/>
                  </a:schemeClr>
                </a:solidFill>
              </a:rPr>
              <a:t>120.000 </a:t>
            </a:r>
            <a:r>
              <a:rPr lang="en-US" sz="1600" dirty="0" err="1" smtClean="0">
                <a:solidFill>
                  <a:schemeClr val="accent2">
                    <a:lumMod val="75000"/>
                  </a:schemeClr>
                </a:solidFill>
              </a:rPr>
              <a:t>familias</a:t>
            </a:r>
            <a:r>
              <a:rPr lang="en-US" sz="1600" dirty="0" smtClean="0">
                <a:solidFill>
                  <a:schemeClr val="accent2">
                    <a:lumMod val="75000"/>
                  </a:schemeClr>
                </a:solidFill>
              </a:rPr>
              <a:t> </a:t>
            </a:r>
            <a:r>
              <a:rPr lang="en-US" sz="1600" dirty="0" err="1" smtClean="0">
                <a:solidFill>
                  <a:schemeClr val="accent2">
                    <a:lumMod val="75000"/>
                  </a:schemeClr>
                </a:solidFill>
              </a:rPr>
              <a:t>están</a:t>
            </a:r>
            <a:r>
              <a:rPr lang="en-US" sz="1600" dirty="0" smtClean="0">
                <a:solidFill>
                  <a:schemeClr val="accent2">
                    <a:lumMod val="75000"/>
                  </a:schemeClr>
                </a:solidFill>
              </a:rPr>
              <a:t> </a:t>
            </a:r>
            <a:r>
              <a:rPr lang="en-US" sz="1600" dirty="0" err="1" smtClean="0">
                <a:solidFill>
                  <a:schemeClr val="accent2">
                    <a:lumMod val="75000"/>
                  </a:schemeClr>
                </a:solidFill>
              </a:rPr>
              <a:t>asentadas</a:t>
            </a:r>
            <a:r>
              <a:rPr lang="en-US" sz="1600" dirty="0" smtClean="0">
                <a:solidFill>
                  <a:schemeClr val="accent2">
                    <a:lumMod val="75000"/>
                  </a:schemeClr>
                </a:solidFill>
              </a:rPr>
              <a:t> </a:t>
            </a:r>
            <a:r>
              <a:rPr lang="en-US" sz="1600" dirty="0" err="1" smtClean="0">
                <a:solidFill>
                  <a:schemeClr val="accent2">
                    <a:lumMod val="75000"/>
                  </a:schemeClr>
                </a:solidFill>
              </a:rPr>
              <a:t>en</a:t>
            </a:r>
            <a:r>
              <a:rPr lang="en-US" sz="1600" dirty="0" smtClean="0">
                <a:solidFill>
                  <a:schemeClr val="accent2">
                    <a:lumMod val="75000"/>
                  </a:schemeClr>
                </a:solidFill>
              </a:rPr>
              <a:t> </a:t>
            </a:r>
            <a:r>
              <a:rPr lang="en-US" sz="1600" dirty="0" err="1" smtClean="0">
                <a:solidFill>
                  <a:schemeClr val="accent2">
                    <a:lumMod val="75000"/>
                  </a:schemeClr>
                </a:solidFill>
              </a:rPr>
              <a:t>fincas</a:t>
            </a:r>
            <a:r>
              <a:rPr lang="en-US" sz="1600" dirty="0" smtClean="0">
                <a:solidFill>
                  <a:schemeClr val="accent2">
                    <a:lumMod val="75000"/>
                  </a:schemeClr>
                </a:solidFill>
              </a:rPr>
              <a:t> con </a:t>
            </a:r>
            <a:r>
              <a:rPr lang="en-US" sz="1600" dirty="0">
                <a:solidFill>
                  <a:schemeClr val="accent2">
                    <a:lumMod val="75000"/>
                  </a:schemeClr>
                </a:solidFill>
              </a:rPr>
              <a:t>5 ha a</a:t>
            </a:r>
            <a:r>
              <a:rPr lang="en-US" sz="1600" dirty="0" smtClean="0">
                <a:solidFill>
                  <a:schemeClr val="accent2">
                    <a:lumMod val="75000"/>
                  </a:schemeClr>
                </a:solidFill>
              </a:rPr>
              <a:t> </a:t>
            </a:r>
            <a:r>
              <a:rPr lang="en-US" sz="1600" dirty="0">
                <a:solidFill>
                  <a:schemeClr val="accent2">
                    <a:lumMod val="75000"/>
                  </a:schemeClr>
                </a:solidFill>
              </a:rPr>
              <a:t>20 </a:t>
            </a:r>
            <a:r>
              <a:rPr lang="en-US" sz="1600" dirty="0" smtClean="0">
                <a:solidFill>
                  <a:schemeClr val="accent2">
                    <a:lumMod val="75000"/>
                  </a:schemeClr>
                </a:solidFill>
              </a:rPr>
              <a:t>ha de </a:t>
            </a:r>
            <a:r>
              <a:rPr lang="en-US" sz="1600" dirty="0" err="1" smtClean="0">
                <a:solidFill>
                  <a:schemeClr val="accent2">
                    <a:lumMod val="75000"/>
                  </a:schemeClr>
                </a:solidFill>
              </a:rPr>
              <a:t>superficie</a:t>
            </a:r>
            <a:endParaRPr lang="en-US" sz="1600" dirty="0" smtClean="0">
              <a:solidFill>
                <a:schemeClr val="accent2">
                  <a:lumMod val="75000"/>
                </a:schemeClr>
              </a:solidFill>
            </a:endParaRPr>
          </a:p>
          <a:p>
            <a:pPr marL="285750" indent="-285750">
              <a:buFont typeface="Wingdings" pitchFamily="2" charset="2"/>
              <a:buChar char="ü"/>
            </a:pPr>
            <a:r>
              <a:rPr lang="en-US" sz="1600" dirty="0" smtClean="0">
                <a:solidFill>
                  <a:schemeClr val="accent2">
                    <a:lumMod val="75000"/>
                  </a:schemeClr>
                </a:solidFill>
              </a:rPr>
              <a:t>123.000 </a:t>
            </a:r>
            <a:r>
              <a:rPr lang="en-US" sz="1600" dirty="0" err="1" smtClean="0">
                <a:solidFill>
                  <a:schemeClr val="accent2">
                    <a:lumMod val="75000"/>
                  </a:schemeClr>
                </a:solidFill>
              </a:rPr>
              <a:t>familias</a:t>
            </a:r>
            <a:r>
              <a:rPr lang="en-US" sz="1600" dirty="0" smtClean="0">
                <a:solidFill>
                  <a:schemeClr val="accent2">
                    <a:lumMod val="75000"/>
                  </a:schemeClr>
                </a:solidFill>
              </a:rPr>
              <a:t> </a:t>
            </a:r>
            <a:r>
              <a:rPr lang="en-US" sz="1600" dirty="0" err="1" smtClean="0">
                <a:solidFill>
                  <a:schemeClr val="accent2">
                    <a:lumMod val="75000"/>
                  </a:schemeClr>
                </a:solidFill>
              </a:rPr>
              <a:t>estan</a:t>
            </a:r>
            <a:r>
              <a:rPr lang="en-US" sz="1600" dirty="0" smtClean="0">
                <a:solidFill>
                  <a:schemeClr val="accent2">
                    <a:lumMod val="75000"/>
                  </a:schemeClr>
                </a:solidFill>
              </a:rPr>
              <a:t> </a:t>
            </a:r>
            <a:r>
              <a:rPr lang="en-US" sz="1600" dirty="0" err="1" smtClean="0">
                <a:solidFill>
                  <a:schemeClr val="accent2">
                    <a:lumMod val="75000"/>
                  </a:schemeClr>
                </a:solidFill>
              </a:rPr>
              <a:t>asentadas</a:t>
            </a:r>
            <a:r>
              <a:rPr lang="en-US" sz="1600" dirty="0" smtClean="0">
                <a:solidFill>
                  <a:schemeClr val="accent2">
                    <a:lumMod val="75000"/>
                  </a:schemeClr>
                </a:solidFill>
              </a:rPr>
              <a:t> </a:t>
            </a:r>
            <a:r>
              <a:rPr lang="en-US" sz="1600" dirty="0" err="1" smtClean="0">
                <a:solidFill>
                  <a:schemeClr val="accent2">
                    <a:lumMod val="75000"/>
                  </a:schemeClr>
                </a:solidFill>
              </a:rPr>
              <a:t>en</a:t>
            </a:r>
            <a:r>
              <a:rPr lang="en-US" sz="1600" dirty="0" smtClean="0">
                <a:solidFill>
                  <a:schemeClr val="accent2">
                    <a:lumMod val="75000"/>
                  </a:schemeClr>
                </a:solidFill>
              </a:rPr>
              <a:t> </a:t>
            </a:r>
            <a:r>
              <a:rPr lang="en-US" sz="1600" dirty="0" err="1" smtClean="0">
                <a:solidFill>
                  <a:schemeClr val="accent2">
                    <a:lumMod val="75000"/>
                  </a:schemeClr>
                </a:solidFill>
              </a:rPr>
              <a:t>fincas</a:t>
            </a:r>
            <a:r>
              <a:rPr lang="en-US" sz="1600" dirty="0" smtClean="0">
                <a:solidFill>
                  <a:schemeClr val="accent2">
                    <a:lumMod val="75000"/>
                  </a:schemeClr>
                </a:solidFill>
              </a:rPr>
              <a:t> de  </a:t>
            </a:r>
            <a:r>
              <a:rPr lang="en-US" sz="1600" dirty="0">
                <a:solidFill>
                  <a:schemeClr val="accent2">
                    <a:lumMod val="75000"/>
                  </a:schemeClr>
                </a:solidFill>
              </a:rPr>
              <a:t>1 ha </a:t>
            </a:r>
            <a:r>
              <a:rPr lang="en-US" sz="1600" dirty="0" smtClean="0">
                <a:solidFill>
                  <a:schemeClr val="accent2">
                    <a:lumMod val="75000"/>
                  </a:schemeClr>
                </a:solidFill>
              </a:rPr>
              <a:t>a </a:t>
            </a:r>
            <a:r>
              <a:rPr lang="en-US" sz="1600" dirty="0">
                <a:solidFill>
                  <a:schemeClr val="accent2">
                    <a:lumMod val="75000"/>
                  </a:schemeClr>
                </a:solidFill>
              </a:rPr>
              <a:t>5 </a:t>
            </a:r>
            <a:r>
              <a:rPr lang="en-US" sz="1600" dirty="0" smtClean="0">
                <a:solidFill>
                  <a:schemeClr val="accent2">
                    <a:lumMod val="75000"/>
                  </a:schemeClr>
                </a:solidFill>
              </a:rPr>
              <a:t>ha de </a:t>
            </a:r>
            <a:r>
              <a:rPr lang="en-US" sz="1600" dirty="0" err="1" smtClean="0">
                <a:solidFill>
                  <a:schemeClr val="accent2">
                    <a:lumMod val="75000"/>
                  </a:schemeClr>
                </a:solidFill>
              </a:rPr>
              <a:t>superficie</a:t>
            </a:r>
            <a:endParaRPr lang="en-US" sz="1600" dirty="0" smtClean="0">
              <a:solidFill>
                <a:schemeClr val="accent2">
                  <a:lumMod val="75000"/>
                </a:schemeClr>
              </a:solidFill>
            </a:endParaRPr>
          </a:p>
          <a:p>
            <a:pPr marL="285750" indent="-285750">
              <a:buFont typeface="Wingdings" pitchFamily="2" charset="2"/>
              <a:buChar char="ü"/>
            </a:pPr>
            <a:endParaRPr lang="en-US" sz="1600" dirty="0">
              <a:solidFill>
                <a:schemeClr val="accent2">
                  <a:lumMod val="75000"/>
                </a:schemeClr>
              </a:solidFill>
            </a:endParaRPr>
          </a:p>
          <a:p>
            <a:pPr marL="742950" lvl="1" indent="-285750">
              <a:buFont typeface="Wingdings" pitchFamily="2" charset="2"/>
              <a:buChar char="Ø"/>
            </a:pPr>
            <a:r>
              <a:rPr lang="en-US" sz="1600" dirty="0" smtClean="0">
                <a:solidFill>
                  <a:schemeClr val="accent2">
                    <a:lumMod val="75000"/>
                  </a:schemeClr>
                </a:solidFill>
              </a:rPr>
              <a:t>La mayor parte de </a:t>
            </a:r>
            <a:r>
              <a:rPr lang="en-US" sz="1600" dirty="0" err="1" smtClean="0">
                <a:solidFill>
                  <a:schemeClr val="accent2">
                    <a:lumMod val="75000"/>
                  </a:schemeClr>
                </a:solidFill>
              </a:rPr>
              <a:t>esas</a:t>
            </a:r>
            <a:r>
              <a:rPr lang="en-US" sz="1600" dirty="0" smtClean="0">
                <a:solidFill>
                  <a:schemeClr val="accent2">
                    <a:lumMod val="75000"/>
                  </a:schemeClr>
                </a:solidFill>
              </a:rPr>
              <a:t> </a:t>
            </a:r>
            <a:r>
              <a:rPr lang="en-US" sz="1600" dirty="0" err="1" smtClean="0">
                <a:solidFill>
                  <a:schemeClr val="accent2">
                    <a:lumMod val="75000"/>
                  </a:schemeClr>
                </a:solidFill>
              </a:rPr>
              <a:t>familias</a:t>
            </a:r>
            <a:r>
              <a:rPr lang="en-US" sz="1600" dirty="0" smtClean="0">
                <a:solidFill>
                  <a:schemeClr val="accent2">
                    <a:lumMod val="75000"/>
                  </a:schemeClr>
                </a:solidFill>
              </a:rPr>
              <a:t> no </a:t>
            </a:r>
            <a:r>
              <a:rPr lang="en-US" sz="1600" dirty="0" err="1" smtClean="0">
                <a:solidFill>
                  <a:schemeClr val="accent2">
                    <a:lumMod val="75000"/>
                  </a:schemeClr>
                </a:solidFill>
              </a:rPr>
              <a:t>obtienen</a:t>
            </a:r>
            <a:r>
              <a:rPr lang="en-US" sz="1600" dirty="0" smtClean="0">
                <a:solidFill>
                  <a:schemeClr val="accent2">
                    <a:lumMod val="75000"/>
                  </a:schemeClr>
                </a:solidFill>
              </a:rPr>
              <a:t> </a:t>
            </a:r>
            <a:r>
              <a:rPr lang="en-US" sz="1600" dirty="0" err="1" smtClean="0">
                <a:solidFill>
                  <a:schemeClr val="accent2">
                    <a:lumMod val="75000"/>
                  </a:schemeClr>
                </a:solidFill>
              </a:rPr>
              <a:t>renta</a:t>
            </a:r>
            <a:r>
              <a:rPr lang="en-US" sz="1600" dirty="0" smtClean="0">
                <a:solidFill>
                  <a:schemeClr val="accent2">
                    <a:lumMod val="75000"/>
                  </a:schemeClr>
                </a:solidFill>
              </a:rPr>
              <a:t> </a:t>
            </a:r>
            <a:r>
              <a:rPr lang="en-US" sz="1600" dirty="0" err="1" smtClean="0">
                <a:solidFill>
                  <a:schemeClr val="accent2">
                    <a:lumMod val="75000"/>
                  </a:schemeClr>
                </a:solidFill>
              </a:rPr>
              <a:t>sufiente</a:t>
            </a:r>
            <a:r>
              <a:rPr lang="en-US" sz="1600" dirty="0" smtClean="0">
                <a:solidFill>
                  <a:schemeClr val="accent2">
                    <a:lumMod val="75000"/>
                  </a:schemeClr>
                </a:solidFill>
              </a:rPr>
              <a:t> con la </a:t>
            </a:r>
            <a:r>
              <a:rPr lang="en-US" sz="1600" dirty="0" err="1" smtClean="0">
                <a:solidFill>
                  <a:schemeClr val="accent2">
                    <a:lumMod val="75000"/>
                  </a:schemeClr>
                </a:solidFill>
              </a:rPr>
              <a:t>superficie</a:t>
            </a:r>
            <a:r>
              <a:rPr lang="en-US" sz="1600" dirty="0" smtClean="0">
                <a:solidFill>
                  <a:schemeClr val="accent2">
                    <a:lumMod val="75000"/>
                  </a:schemeClr>
                </a:solidFill>
              </a:rPr>
              <a:t> que </a:t>
            </a:r>
            <a:r>
              <a:rPr lang="en-US" sz="1600" dirty="0" err="1" smtClean="0">
                <a:solidFill>
                  <a:schemeClr val="accent2">
                    <a:lumMod val="75000"/>
                  </a:schemeClr>
                </a:solidFill>
              </a:rPr>
              <a:t>ocupan</a:t>
            </a:r>
            <a:r>
              <a:rPr lang="en-US" sz="1600" dirty="0" smtClean="0">
                <a:solidFill>
                  <a:schemeClr val="accent2">
                    <a:lumMod val="75000"/>
                  </a:schemeClr>
                </a:solidFill>
              </a:rPr>
              <a:t>, y </a:t>
            </a:r>
            <a:r>
              <a:rPr lang="en-US" sz="1600" dirty="0" err="1" smtClean="0">
                <a:solidFill>
                  <a:schemeClr val="accent2">
                    <a:lumMod val="75000"/>
                  </a:schemeClr>
                </a:solidFill>
              </a:rPr>
              <a:t>muchas</a:t>
            </a:r>
            <a:r>
              <a:rPr lang="en-US" sz="1600" dirty="0" smtClean="0">
                <a:solidFill>
                  <a:schemeClr val="accent2">
                    <a:lumMod val="75000"/>
                  </a:schemeClr>
                </a:solidFill>
              </a:rPr>
              <a:t> </a:t>
            </a:r>
            <a:r>
              <a:rPr lang="en-US" sz="1600" dirty="0" err="1" smtClean="0">
                <a:solidFill>
                  <a:schemeClr val="accent2">
                    <a:lumMod val="75000"/>
                  </a:schemeClr>
                </a:solidFill>
              </a:rPr>
              <a:t>apenas</a:t>
            </a:r>
            <a:r>
              <a:rPr lang="en-US" sz="1600" dirty="0" smtClean="0">
                <a:solidFill>
                  <a:schemeClr val="accent2">
                    <a:lumMod val="75000"/>
                  </a:schemeClr>
                </a:solidFill>
              </a:rPr>
              <a:t> </a:t>
            </a:r>
            <a:r>
              <a:rPr lang="en-US" sz="1600" dirty="0" err="1" smtClean="0">
                <a:solidFill>
                  <a:schemeClr val="accent2">
                    <a:lumMod val="75000"/>
                  </a:schemeClr>
                </a:solidFill>
              </a:rPr>
              <a:t>sobreviven</a:t>
            </a:r>
            <a:r>
              <a:rPr lang="en-US" sz="1600" dirty="0" smtClean="0">
                <a:solidFill>
                  <a:schemeClr val="accent2">
                    <a:lumMod val="75000"/>
                  </a:schemeClr>
                </a:solidFill>
              </a:rPr>
              <a:t> con </a:t>
            </a:r>
            <a:r>
              <a:rPr lang="en-US" sz="1600" dirty="0" err="1" smtClean="0">
                <a:solidFill>
                  <a:schemeClr val="accent2">
                    <a:lumMod val="75000"/>
                  </a:schemeClr>
                </a:solidFill>
              </a:rPr>
              <a:t>sus</a:t>
            </a:r>
            <a:r>
              <a:rPr lang="en-US" sz="1600" dirty="0" smtClean="0">
                <a:solidFill>
                  <a:schemeClr val="accent2">
                    <a:lumMod val="75000"/>
                  </a:schemeClr>
                </a:solidFill>
              </a:rPr>
              <a:t> </a:t>
            </a:r>
            <a:r>
              <a:rPr lang="en-US" sz="1600" dirty="0" err="1" smtClean="0">
                <a:solidFill>
                  <a:schemeClr val="accent2">
                    <a:lumMod val="75000"/>
                  </a:schemeClr>
                </a:solidFill>
              </a:rPr>
              <a:t>ingresos</a:t>
            </a:r>
            <a:r>
              <a:rPr lang="en-US" sz="1600" dirty="0" smtClean="0">
                <a:solidFill>
                  <a:schemeClr val="accent2">
                    <a:lumMod val="75000"/>
                  </a:schemeClr>
                </a:solidFill>
              </a:rPr>
              <a:t>. </a:t>
            </a:r>
            <a:r>
              <a:rPr lang="en-US" sz="1600" dirty="0" err="1" smtClean="0">
                <a:solidFill>
                  <a:schemeClr val="accent2">
                    <a:lumMod val="75000"/>
                  </a:schemeClr>
                </a:solidFill>
              </a:rPr>
              <a:t>Alrededor</a:t>
            </a:r>
            <a:r>
              <a:rPr lang="en-US" sz="1600" dirty="0" smtClean="0">
                <a:solidFill>
                  <a:schemeClr val="accent2">
                    <a:lumMod val="75000"/>
                  </a:schemeClr>
                </a:solidFill>
              </a:rPr>
              <a:t> del 14</a:t>
            </a:r>
            <a:r>
              <a:rPr lang="en-US" sz="1600" dirty="0">
                <a:solidFill>
                  <a:schemeClr val="accent2">
                    <a:lumMod val="75000"/>
                  </a:schemeClr>
                </a:solidFill>
              </a:rPr>
              <a:t>% </a:t>
            </a:r>
            <a:r>
              <a:rPr lang="en-US" sz="1600" dirty="0" err="1" smtClean="0">
                <a:solidFill>
                  <a:schemeClr val="accent2">
                    <a:lumMod val="75000"/>
                  </a:schemeClr>
                </a:solidFill>
              </a:rPr>
              <a:t>tienen</a:t>
            </a:r>
            <a:r>
              <a:rPr lang="en-US" sz="1600" dirty="0" smtClean="0">
                <a:solidFill>
                  <a:schemeClr val="accent2">
                    <a:lumMod val="75000"/>
                  </a:schemeClr>
                </a:solidFill>
              </a:rPr>
              <a:t> </a:t>
            </a:r>
            <a:r>
              <a:rPr lang="en-US" sz="1600" dirty="0" err="1" smtClean="0">
                <a:solidFill>
                  <a:schemeClr val="accent2">
                    <a:lumMod val="75000"/>
                  </a:schemeClr>
                </a:solidFill>
              </a:rPr>
              <a:t>ingreso</a:t>
            </a:r>
            <a:r>
              <a:rPr lang="en-US" sz="1600" dirty="0" smtClean="0">
                <a:solidFill>
                  <a:schemeClr val="accent2">
                    <a:lumMod val="75000"/>
                  </a:schemeClr>
                </a:solidFill>
              </a:rPr>
              <a:t> </a:t>
            </a:r>
            <a:r>
              <a:rPr lang="en-US" sz="1600" dirty="0" err="1" smtClean="0">
                <a:solidFill>
                  <a:schemeClr val="accent2">
                    <a:lumMod val="75000"/>
                  </a:schemeClr>
                </a:solidFill>
              </a:rPr>
              <a:t>adicionales</a:t>
            </a:r>
            <a:r>
              <a:rPr lang="en-US" sz="1600" dirty="0" smtClean="0">
                <a:solidFill>
                  <a:schemeClr val="accent2">
                    <a:lumMod val="75000"/>
                  </a:schemeClr>
                </a:solidFill>
              </a:rPr>
              <a:t> </a:t>
            </a:r>
            <a:r>
              <a:rPr lang="en-US" sz="1600" dirty="0" err="1" smtClean="0">
                <a:solidFill>
                  <a:schemeClr val="accent2">
                    <a:lumMod val="75000"/>
                  </a:schemeClr>
                </a:solidFill>
              </a:rPr>
              <a:t>como</a:t>
            </a:r>
            <a:r>
              <a:rPr lang="en-US" sz="1600" dirty="0" smtClean="0">
                <a:solidFill>
                  <a:schemeClr val="accent2">
                    <a:lumMod val="75000"/>
                  </a:schemeClr>
                </a:solidFill>
              </a:rPr>
              <a:t> </a:t>
            </a:r>
            <a:r>
              <a:rPr lang="en-US" sz="1600" dirty="0" err="1" smtClean="0">
                <a:solidFill>
                  <a:schemeClr val="accent2">
                    <a:lumMod val="75000"/>
                  </a:schemeClr>
                </a:solidFill>
              </a:rPr>
              <a:t>trabajadores</a:t>
            </a:r>
            <a:r>
              <a:rPr lang="en-US" sz="1600" dirty="0" smtClean="0">
                <a:solidFill>
                  <a:schemeClr val="accent2">
                    <a:lumMod val="75000"/>
                  </a:schemeClr>
                </a:solidFill>
              </a:rPr>
              <a:t> </a:t>
            </a:r>
            <a:r>
              <a:rPr lang="en-US" sz="1600" dirty="0" err="1" smtClean="0">
                <a:solidFill>
                  <a:schemeClr val="accent2">
                    <a:lumMod val="75000"/>
                  </a:schemeClr>
                </a:solidFill>
              </a:rPr>
              <a:t>asalariados</a:t>
            </a:r>
            <a:r>
              <a:rPr lang="en-US" sz="1600" dirty="0">
                <a:solidFill>
                  <a:schemeClr val="accent2">
                    <a:lumMod val="75000"/>
                  </a:schemeClr>
                </a:solidFill>
              </a:rPr>
              <a:t>.</a:t>
            </a:r>
            <a:endParaRPr lang="en-US" sz="1600" dirty="0" smtClean="0">
              <a:solidFill>
                <a:schemeClr val="accent2">
                  <a:lumMod val="75000"/>
                </a:schemeClr>
              </a:solidFill>
            </a:endParaRPr>
          </a:p>
          <a:p>
            <a:pPr marL="742950" lvl="1" indent="-285750">
              <a:buFont typeface="Wingdings" pitchFamily="2" charset="2"/>
              <a:buChar char="Ø"/>
            </a:pPr>
            <a:r>
              <a:rPr lang="en-US" sz="1600" dirty="0" smtClean="0">
                <a:solidFill>
                  <a:schemeClr val="accent2">
                    <a:lumMod val="75000"/>
                  </a:schemeClr>
                </a:solidFill>
              </a:rPr>
              <a:t>Se </a:t>
            </a:r>
            <a:r>
              <a:rPr lang="en-US" sz="1600" dirty="0" err="1" smtClean="0">
                <a:solidFill>
                  <a:schemeClr val="accent2">
                    <a:lumMod val="75000"/>
                  </a:schemeClr>
                </a:solidFill>
              </a:rPr>
              <a:t>estima</a:t>
            </a:r>
            <a:r>
              <a:rPr lang="en-US" sz="1600" dirty="0" smtClean="0">
                <a:solidFill>
                  <a:schemeClr val="accent2">
                    <a:lumMod val="75000"/>
                  </a:schemeClr>
                </a:solidFill>
              </a:rPr>
              <a:t> que </a:t>
            </a:r>
            <a:r>
              <a:rPr lang="en-US" sz="1600" dirty="0" err="1" smtClean="0">
                <a:solidFill>
                  <a:schemeClr val="accent2">
                    <a:lumMod val="75000"/>
                  </a:schemeClr>
                </a:solidFill>
              </a:rPr>
              <a:t>aproximadamente</a:t>
            </a:r>
            <a:r>
              <a:rPr lang="en-US" sz="1600" dirty="0" smtClean="0">
                <a:solidFill>
                  <a:schemeClr val="accent2">
                    <a:lumMod val="75000"/>
                  </a:schemeClr>
                </a:solidFill>
              </a:rPr>
              <a:t> </a:t>
            </a:r>
            <a:r>
              <a:rPr lang="en-US" sz="1600" dirty="0">
                <a:solidFill>
                  <a:schemeClr val="accent2">
                    <a:lumMod val="75000"/>
                  </a:schemeClr>
                </a:solidFill>
              </a:rPr>
              <a:t>35% </a:t>
            </a:r>
            <a:r>
              <a:rPr lang="en-US" sz="1600" dirty="0" smtClean="0">
                <a:solidFill>
                  <a:schemeClr val="accent2">
                    <a:lumMod val="75000"/>
                  </a:schemeClr>
                </a:solidFill>
              </a:rPr>
              <a:t>de la </a:t>
            </a:r>
            <a:r>
              <a:rPr lang="en-US" sz="1600" dirty="0" err="1" smtClean="0">
                <a:solidFill>
                  <a:schemeClr val="accent2">
                    <a:lumMod val="75000"/>
                  </a:schemeClr>
                </a:solidFill>
              </a:rPr>
              <a:t>población</a:t>
            </a:r>
            <a:r>
              <a:rPr lang="en-US" sz="1600" dirty="0" smtClean="0">
                <a:solidFill>
                  <a:schemeClr val="accent2">
                    <a:lumMod val="75000"/>
                  </a:schemeClr>
                </a:solidFill>
              </a:rPr>
              <a:t> rural vive </a:t>
            </a:r>
            <a:r>
              <a:rPr lang="en-US" sz="1600" dirty="0" err="1" smtClean="0">
                <a:solidFill>
                  <a:schemeClr val="accent2">
                    <a:lumMod val="75000"/>
                  </a:schemeClr>
                </a:solidFill>
              </a:rPr>
              <a:t>en</a:t>
            </a:r>
            <a:r>
              <a:rPr lang="en-US" sz="1600" dirty="0" smtClean="0">
                <a:solidFill>
                  <a:schemeClr val="accent2">
                    <a:lumMod val="75000"/>
                  </a:schemeClr>
                </a:solidFill>
              </a:rPr>
              <a:t> </a:t>
            </a:r>
            <a:r>
              <a:rPr lang="en-US" sz="1600" dirty="0" err="1" smtClean="0">
                <a:solidFill>
                  <a:schemeClr val="accent2">
                    <a:lumMod val="75000"/>
                  </a:schemeClr>
                </a:solidFill>
              </a:rPr>
              <a:t>situación</a:t>
            </a:r>
            <a:r>
              <a:rPr lang="en-US" sz="1600" dirty="0" smtClean="0">
                <a:solidFill>
                  <a:schemeClr val="accent2">
                    <a:lumMod val="75000"/>
                  </a:schemeClr>
                </a:solidFill>
              </a:rPr>
              <a:t> de </a:t>
            </a:r>
            <a:r>
              <a:rPr lang="en-US" sz="1600" dirty="0" err="1" smtClean="0">
                <a:solidFill>
                  <a:schemeClr val="accent2">
                    <a:lumMod val="75000"/>
                  </a:schemeClr>
                </a:solidFill>
              </a:rPr>
              <a:t>pobreza</a:t>
            </a:r>
            <a:r>
              <a:rPr lang="en-US" sz="1600" dirty="0" smtClean="0">
                <a:solidFill>
                  <a:schemeClr val="accent2">
                    <a:lumMod val="75000"/>
                  </a:schemeClr>
                </a:solidFill>
              </a:rPr>
              <a:t>.</a:t>
            </a:r>
            <a:endParaRPr lang="en-US" sz="1600" dirty="0">
              <a:solidFill>
                <a:schemeClr val="accent2">
                  <a:lumMod val="75000"/>
                </a:schemeClr>
              </a:solidFill>
            </a:endParaRPr>
          </a:p>
          <a:p>
            <a:r>
              <a:rPr lang="en-US" sz="1600" b="1" dirty="0">
                <a:solidFill>
                  <a:schemeClr val="accent2">
                    <a:lumMod val="75000"/>
                  </a:schemeClr>
                </a:solidFill>
              </a:rPr>
              <a:t> </a:t>
            </a:r>
            <a:endParaRPr lang="en-US" sz="1600" dirty="0">
              <a:solidFill>
                <a:schemeClr val="accent2">
                  <a:lumMod val="75000"/>
                </a:schemeClr>
              </a:solidFill>
            </a:endParaRPr>
          </a:p>
          <a:p>
            <a:r>
              <a:rPr lang="en-US" sz="1600" b="1" u="sng" dirty="0" err="1" smtClean="0">
                <a:solidFill>
                  <a:schemeClr val="accent2">
                    <a:lumMod val="75000"/>
                  </a:schemeClr>
                </a:solidFill>
              </a:rPr>
              <a:t>Problema</a:t>
            </a:r>
            <a:r>
              <a:rPr lang="en-US" sz="1600" b="1" dirty="0" smtClean="0">
                <a:solidFill>
                  <a:schemeClr val="accent2">
                    <a:lumMod val="75000"/>
                  </a:schemeClr>
                </a:solidFill>
              </a:rPr>
              <a:t>:</a:t>
            </a:r>
            <a:endParaRPr lang="en-US" sz="1600" dirty="0">
              <a:solidFill>
                <a:schemeClr val="accent2">
                  <a:lumMod val="75000"/>
                </a:schemeClr>
              </a:solidFill>
            </a:endParaRPr>
          </a:p>
          <a:p>
            <a:r>
              <a:rPr lang="en-US" sz="1600" dirty="0" err="1" smtClean="0">
                <a:solidFill>
                  <a:schemeClr val="accent2">
                    <a:lumMod val="75000"/>
                  </a:schemeClr>
                </a:solidFill>
              </a:rPr>
              <a:t>Deforestando</a:t>
            </a:r>
            <a:r>
              <a:rPr lang="en-US" sz="1600" dirty="0" smtClean="0">
                <a:solidFill>
                  <a:schemeClr val="accent2">
                    <a:lumMod val="75000"/>
                  </a:schemeClr>
                </a:solidFill>
              </a:rPr>
              <a:t> las areas de </a:t>
            </a:r>
            <a:r>
              <a:rPr lang="en-US" sz="1600" dirty="0" err="1" smtClean="0">
                <a:solidFill>
                  <a:schemeClr val="accent2">
                    <a:lumMod val="75000"/>
                  </a:schemeClr>
                </a:solidFill>
              </a:rPr>
              <a:t>bosques</a:t>
            </a:r>
            <a:r>
              <a:rPr lang="en-US" sz="1600" dirty="0" smtClean="0">
                <a:solidFill>
                  <a:schemeClr val="accent2">
                    <a:lumMod val="75000"/>
                  </a:schemeClr>
                </a:solidFill>
              </a:rPr>
              <a:t> de las </a:t>
            </a:r>
            <a:r>
              <a:rPr lang="en-US" sz="1600" dirty="0" err="1" smtClean="0">
                <a:solidFill>
                  <a:schemeClr val="accent2">
                    <a:lumMod val="75000"/>
                  </a:schemeClr>
                </a:solidFill>
              </a:rPr>
              <a:t>pequeñas</a:t>
            </a:r>
            <a:r>
              <a:rPr lang="en-US" sz="1600" dirty="0" smtClean="0">
                <a:solidFill>
                  <a:schemeClr val="accent2">
                    <a:lumMod val="75000"/>
                  </a:schemeClr>
                </a:solidFill>
              </a:rPr>
              <a:t> </a:t>
            </a:r>
            <a:r>
              <a:rPr lang="en-US" sz="1600" dirty="0" err="1" smtClean="0">
                <a:solidFill>
                  <a:schemeClr val="accent2">
                    <a:lumMod val="75000"/>
                  </a:schemeClr>
                </a:solidFill>
              </a:rPr>
              <a:t>fincas</a:t>
            </a:r>
            <a:r>
              <a:rPr lang="en-US" sz="1600" dirty="0" smtClean="0">
                <a:solidFill>
                  <a:schemeClr val="accent2">
                    <a:lumMod val="75000"/>
                  </a:schemeClr>
                </a:solidFill>
              </a:rPr>
              <a:t> para </a:t>
            </a:r>
            <a:r>
              <a:rPr lang="en-US" sz="1600" dirty="0" err="1" smtClean="0">
                <a:solidFill>
                  <a:schemeClr val="accent2">
                    <a:lumMod val="75000"/>
                  </a:schemeClr>
                </a:solidFill>
              </a:rPr>
              <a:t>disposición</a:t>
            </a:r>
            <a:r>
              <a:rPr lang="en-US" sz="1600" dirty="0" smtClean="0">
                <a:solidFill>
                  <a:schemeClr val="accent2">
                    <a:lumMod val="75000"/>
                  </a:schemeClr>
                </a:solidFill>
              </a:rPr>
              <a:t> de mayor </a:t>
            </a:r>
            <a:r>
              <a:rPr lang="en-US" sz="1600" dirty="0" err="1" smtClean="0">
                <a:solidFill>
                  <a:schemeClr val="accent2">
                    <a:lumMod val="75000"/>
                  </a:schemeClr>
                </a:solidFill>
              </a:rPr>
              <a:t>superficie</a:t>
            </a:r>
            <a:r>
              <a:rPr lang="en-US" sz="1600" dirty="0" smtClean="0">
                <a:solidFill>
                  <a:schemeClr val="accent2">
                    <a:lumMod val="75000"/>
                  </a:schemeClr>
                </a:solidFill>
              </a:rPr>
              <a:t> de </a:t>
            </a:r>
            <a:r>
              <a:rPr lang="en-US" sz="1600" dirty="0" err="1" smtClean="0">
                <a:solidFill>
                  <a:schemeClr val="accent2">
                    <a:lumMod val="75000"/>
                  </a:schemeClr>
                </a:solidFill>
              </a:rPr>
              <a:t>plantíos</a:t>
            </a:r>
            <a:r>
              <a:rPr lang="en-US" sz="1600" dirty="0" smtClean="0">
                <a:solidFill>
                  <a:schemeClr val="accent2">
                    <a:lumMod val="75000"/>
                  </a:schemeClr>
                </a:solidFill>
              </a:rPr>
              <a:t> </a:t>
            </a:r>
            <a:r>
              <a:rPr lang="en-US" sz="1600" dirty="0" err="1" smtClean="0">
                <a:solidFill>
                  <a:schemeClr val="accent2">
                    <a:lumMod val="75000"/>
                  </a:schemeClr>
                </a:solidFill>
              </a:rPr>
              <a:t>agrícolas</a:t>
            </a:r>
            <a:r>
              <a:rPr lang="en-US" sz="1600" dirty="0" smtClean="0">
                <a:solidFill>
                  <a:schemeClr val="accent2">
                    <a:lumMod val="75000"/>
                  </a:schemeClr>
                </a:solidFill>
              </a:rPr>
              <a:t>, se </a:t>
            </a:r>
            <a:r>
              <a:rPr lang="en-US" sz="1600" dirty="0" err="1" smtClean="0">
                <a:solidFill>
                  <a:schemeClr val="accent2">
                    <a:lumMod val="75000"/>
                  </a:schemeClr>
                </a:solidFill>
              </a:rPr>
              <a:t>quedan</a:t>
            </a:r>
            <a:r>
              <a:rPr lang="en-US" sz="1600" dirty="0" smtClean="0">
                <a:solidFill>
                  <a:schemeClr val="accent2">
                    <a:lumMod val="75000"/>
                  </a:schemeClr>
                </a:solidFill>
              </a:rPr>
              <a:t> sin la </a:t>
            </a:r>
            <a:r>
              <a:rPr lang="en-US" sz="1600" dirty="0" err="1" smtClean="0">
                <a:solidFill>
                  <a:schemeClr val="accent2">
                    <a:lumMod val="75000"/>
                  </a:schemeClr>
                </a:solidFill>
              </a:rPr>
              <a:t>leña</a:t>
            </a:r>
            <a:r>
              <a:rPr lang="en-US" sz="1600" dirty="0" smtClean="0">
                <a:solidFill>
                  <a:schemeClr val="accent2">
                    <a:lumMod val="75000"/>
                  </a:schemeClr>
                </a:solidFill>
              </a:rPr>
              <a:t> que </a:t>
            </a:r>
            <a:r>
              <a:rPr lang="en-US" sz="1600" dirty="0" err="1" smtClean="0">
                <a:solidFill>
                  <a:schemeClr val="accent2">
                    <a:lumMod val="75000"/>
                  </a:schemeClr>
                </a:solidFill>
              </a:rPr>
              <a:t>sigue</a:t>
            </a:r>
            <a:r>
              <a:rPr lang="en-US" sz="1600" dirty="0" smtClean="0">
                <a:solidFill>
                  <a:schemeClr val="accent2">
                    <a:lumMod val="75000"/>
                  </a:schemeClr>
                </a:solidFill>
              </a:rPr>
              <a:t> </a:t>
            </a:r>
            <a:r>
              <a:rPr lang="en-US" sz="1600" dirty="0" err="1" smtClean="0">
                <a:solidFill>
                  <a:schemeClr val="accent2">
                    <a:lumMod val="75000"/>
                  </a:schemeClr>
                </a:solidFill>
              </a:rPr>
              <a:t>siendo</a:t>
            </a:r>
            <a:r>
              <a:rPr lang="en-US" sz="1600" dirty="0" smtClean="0">
                <a:solidFill>
                  <a:schemeClr val="accent2">
                    <a:lumMod val="75000"/>
                  </a:schemeClr>
                </a:solidFill>
              </a:rPr>
              <a:t> la mayor Fuente de </a:t>
            </a:r>
            <a:r>
              <a:rPr lang="en-US" sz="1600" dirty="0" err="1" smtClean="0">
                <a:solidFill>
                  <a:schemeClr val="accent2">
                    <a:lumMod val="75000"/>
                  </a:schemeClr>
                </a:solidFill>
              </a:rPr>
              <a:t>energía</a:t>
            </a:r>
            <a:r>
              <a:rPr lang="en-US" sz="1600" dirty="0" smtClean="0">
                <a:solidFill>
                  <a:schemeClr val="accent2">
                    <a:lumMod val="75000"/>
                  </a:schemeClr>
                </a:solidFill>
              </a:rPr>
              <a:t> de la </a:t>
            </a:r>
            <a:r>
              <a:rPr lang="en-US" sz="1600" dirty="0" err="1" smtClean="0">
                <a:solidFill>
                  <a:schemeClr val="accent2">
                    <a:lumMod val="75000"/>
                  </a:schemeClr>
                </a:solidFill>
              </a:rPr>
              <a:t>población</a:t>
            </a:r>
            <a:r>
              <a:rPr lang="en-US" sz="1600" dirty="0" smtClean="0">
                <a:solidFill>
                  <a:schemeClr val="accent2">
                    <a:lumMod val="75000"/>
                  </a:schemeClr>
                </a:solidFill>
              </a:rPr>
              <a:t> rural.</a:t>
            </a:r>
            <a:endParaRPr lang="en-US" sz="1600" dirty="0">
              <a:solidFill>
                <a:schemeClr val="accent2">
                  <a:lumMod val="75000"/>
                </a:schemeClr>
              </a:solidFill>
            </a:endParaRPr>
          </a:p>
          <a:p>
            <a:r>
              <a:rPr lang="en-US" dirty="0">
                <a:solidFill>
                  <a:schemeClr val="accent2">
                    <a:lumMod val="75000"/>
                  </a:schemeClr>
                </a:solidFill>
              </a:rPr>
              <a:t> </a:t>
            </a:r>
          </a:p>
          <a:p>
            <a:endParaRPr lang="en-US" dirty="0">
              <a:solidFill>
                <a:srgbClr val="0070C0"/>
              </a:solidFill>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Tree>
    <p:extLst>
      <p:ext uri="{BB962C8B-B14F-4D97-AF65-F5344CB8AC3E}">
        <p14:creationId xmlns:p14="http://schemas.microsoft.com/office/powerpoint/2010/main" val="145052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332655"/>
            <a:ext cx="4824536" cy="685923"/>
          </a:xfrm>
          <a:prstGeom prst="rect">
            <a:avLst/>
          </a:prstGeom>
          <a:noFill/>
        </p:spPr>
        <p:txBody>
          <a:bodyPr wrap="square" rtlCol="0">
            <a:spAutoFit/>
          </a:bodyPr>
          <a:lstStyle/>
          <a:p>
            <a:endParaRPr lang="en-US" dirty="0"/>
          </a:p>
        </p:txBody>
      </p:sp>
      <p:sp>
        <p:nvSpPr>
          <p:cNvPr id="6" name="TextBox 5"/>
          <p:cNvSpPr txBox="1"/>
          <p:nvPr/>
        </p:nvSpPr>
        <p:spPr>
          <a:xfrm>
            <a:off x="438791" y="404665"/>
            <a:ext cx="5256584" cy="369332"/>
          </a:xfrm>
          <a:prstGeom prst="rect">
            <a:avLst/>
          </a:prstGeom>
          <a:noFill/>
        </p:spPr>
        <p:txBody>
          <a:bodyPr wrap="square" rtlCol="0">
            <a:spAutoFit/>
          </a:bodyPr>
          <a:lstStyle/>
          <a:p>
            <a:r>
              <a:rPr lang="en-US" b="1" u="sng" dirty="0" err="1" smtClean="0">
                <a:solidFill>
                  <a:schemeClr val="accent2">
                    <a:lumMod val="75000"/>
                  </a:schemeClr>
                </a:solidFill>
              </a:rPr>
              <a:t>Deforestación</a:t>
            </a:r>
            <a:r>
              <a:rPr lang="en-US" b="1" u="sng" dirty="0" smtClean="0">
                <a:solidFill>
                  <a:schemeClr val="accent2">
                    <a:lumMod val="75000"/>
                  </a:schemeClr>
                </a:solidFill>
              </a:rPr>
              <a:t> – </a:t>
            </a:r>
            <a:r>
              <a:rPr lang="en-US" b="1" u="sng" dirty="0" err="1" smtClean="0">
                <a:solidFill>
                  <a:schemeClr val="accent2">
                    <a:lumMod val="75000"/>
                  </a:schemeClr>
                </a:solidFill>
              </a:rPr>
              <a:t>Problema</a:t>
            </a:r>
            <a:r>
              <a:rPr lang="en-US" b="1" u="sng" dirty="0" smtClean="0">
                <a:solidFill>
                  <a:schemeClr val="accent2">
                    <a:lumMod val="75000"/>
                  </a:schemeClr>
                </a:solidFill>
              </a:rPr>
              <a:t> </a:t>
            </a:r>
            <a:r>
              <a:rPr lang="en-US" b="1" u="sng" dirty="0" err="1" smtClean="0">
                <a:solidFill>
                  <a:schemeClr val="accent2">
                    <a:lumMod val="75000"/>
                  </a:schemeClr>
                </a:solidFill>
              </a:rPr>
              <a:t>Ambiental</a:t>
            </a:r>
            <a:endParaRPr lang="en-US" u="sng" dirty="0">
              <a:solidFill>
                <a:schemeClr val="accent2">
                  <a:lumMod val="75000"/>
                </a:schemeClr>
              </a:solidFill>
            </a:endParaRPr>
          </a:p>
        </p:txBody>
      </p:sp>
      <p:sp>
        <p:nvSpPr>
          <p:cNvPr id="5" name="Rectangle 4"/>
          <p:cNvSpPr/>
          <p:nvPr/>
        </p:nvSpPr>
        <p:spPr>
          <a:xfrm>
            <a:off x="179512" y="1823965"/>
            <a:ext cx="8640960" cy="1754326"/>
          </a:xfrm>
          <a:prstGeom prst="rect">
            <a:avLst/>
          </a:prstGeom>
        </p:spPr>
        <p:txBody>
          <a:bodyPr wrap="square">
            <a:spAutoFit/>
          </a:bodyPr>
          <a:lstStyle/>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3" name="Rectangle 2"/>
          <p:cNvSpPr/>
          <p:nvPr/>
        </p:nvSpPr>
        <p:spPr>
          <a:xfrm>
            <a:off x="251520" y="982845"/>
            <a:ext cx="8669711" cy="6370975"/>
          </a:xfrm>
          <a:prstGeom prst="rect">
            <a:avLst/>
          </a:prstGeom>
        </p:spPr>
        <p:txBody>
          <a:bodyPr wrap="square">
            <a:spAutoFit/>
          </a:bodyPr>
          <a:lstStyle/>
          <a:p>
            <a:r>
              <a:rPr lang="es-PY" b="1" dirty="0">
                <a:solidFill>
                  <a:schemeClr val="accent2">
                    <a:lumMod val="75000"/>
                  </a:schemeClr>
                </a:solidFill>
              </a:rPr>
              <a:t>Contexto Sectorial </a:t>
            </a:r>
            <a:endParaRPr lang="es-PY" b="1" dirty="0" smtClean="0">
              <a:solidFill>
                <a:schemeClr val="accent2">
                  <a:lumMod val="75000"/>
                </a:schemeClr>
              </a:solidFill>
            </a:endParaRPr>
          </a:p>
          <a:p>
            <a:endParaRPr lang="es-PY" sz="1600" dirty="0">
              <a:solidFill>
                <a:schemeClr val="accent2">
                  <a:lumMod val="75000"/>
                </a:schemeClr>
              </a:solidFill>
            </a:endParaRPr>
          </a:p>
          <a:p>
            <a:r>
              <a:rPr lang="es-PY" dirty="0" smtClean="0">
                <a:solidFill>
                  <a:schemeClr val="accent2">
                    <a:lumMod val="75000"/>
                  </a:schemeClr>
                </a:solidFill>
              </a:rPr>
              <a:t>A </a:t>
            </a:r>
            <a:r>
              <a:rPr lang="es-PY" dirty="0">
                <a:solidFill>
                  <a:schemeClr val="accent2">
                    <a:lumMod val="75000"/>
                  </a:schemeClr>
                </a:solidFill>
              </a:rPr>
              <a:t>pesar de la producción sustancial de hidroelectricidad en Paraguay, casi la mitad (45%) del consumo nacional de energía proviene de los biocombustibles. </a:t>
            </a:r>
            <a:endParaRPr lang="es-PY" dirty="0" smtClean="0">
              <a:solidFill>
                <a:schemeClr val="accent2">
                  <a:lumMod val="75000"/>
                </a:schemeClr>
              </a:solidFill>
            </a:endParaRPr>
          </a:p>
          <a:p>
            <a:endParaRPr lang="es-PY" dirty="0">
              <a:solidFill>
                <a:schemeClr val="accent2">
                  <a:lumMod val="75000"/>
                </a:schemeClr>
              </a:solidFill>
            </a:endParaRPr>
          </a:p>
          <a:p>
            <a:r>
              <a:rPr lang="es-PY" dirty="0" smtClean="0">
                <a:solidFill>
                  <a:schemeClr val="accent2">
                    <a:lumMod val="75000"/>
                  </a:schemeClr>
                </a:solidFill>
              </a:rPr>
              <a:t>La </a:t>
            </a:r>
            <a:r>
              <a:rPr lang="es-PY" dirty="0">
                <a:solidFill>
                  <a:schemeClr val="accent2">
                    <a:lumMod val="75000"/>
                  </a:schemeClr>
                </a:solidFill>
              </a:rPr>
              <a:t>frontera agrícola en expansión de Paraguay y su fuerte dependencia de los biocombustibles han contribuido a tasas de deforestación globalmente elevadas, reduciendo los bosques nativos atlánticos en Paraguay en un 95</a:t>
            </a:r>
            <a:r>
              <a:rPr lang="es-PY" dirty="0" smtClean="0">
                <a:solidFill>
                  <a:schemeClr val="accent2">
                    <a:lumMod val="75000"/>
                  </a:schemeClr>
                </a:solidFill>
              </a:rPr>
              <a:t>%.</a:t>
            </a:r>
            <a:endParaRPr lang="es-PY" dirty="0">
              <a:solidFill>
                <a:schemeClr val="accent2">
                  <a:lumMod val="75000"/>
                </a:schemeClr>
              </a:solidFill>
            </a:endParaRPr>
          </a:p>
          <a:p>
            <a:endParaRPr lang="es-PY" dirty="0">
              <a:solidFill>
                <a:schemeClr val="accent2">
                  <a:lumMod val="75000"/>
                </a:schemeClr>
              </a:solidFill>
            </a:endParaRPr>
          </a:p>
          <a:p>
            <a:r>
              <a:rPr lang="es-PY" dirty="0">
                <a:solidFill>
                  <a:schemeClr val="accent2">
                    <a:lumMod val="75000"/>
                  </a:schemeClr>
                </a:solidFill>
                <a:ea typeface="Times New Roman" panose="02020603050405020304" pitchFamily="18" charset="0"/>
                <a:cs typeface="Times New Roman" panose="02020603050405020304" pitchFamily="18" charset="0"/>
              </a:rPr>
              <a:t>* </a:t>
            </a:r>
            <a:r>
              <a:rPr lang="es-PY" dirty="0" smtClean="0">
                <a:solidFill>
                  <a:schemeClr val="accent2">
                    <a:lumMod val="75000"/>
                  </a:schemeClr>
                </a:solidFill>
                <a:ea typeface="Times New Roman" panose="02020603050405020304" pitchFamily="18" charset="0"/>
                <a:cs typeface="Times New Roman" panose="02020603050405020304" pitchFamily="18" charset="0"/>
              </a:rPr>
              <a:t>La Biomasa Forestal proveniente de los </a:t>
            </a:r>
            <a:r>
              <a:rPr lang="es-PY" dirty="0">
                <a:solidFill>
                  <a:schemeClr val="accent2">
                    <a:lumMod val="75000"/>
                  </a:schemeClr>
                </a:solidFill>
                <a:ea typeface="Times New Roman" panose="02020603050405020304" pitchFamily="18" charset="0"/>
                <a:cs typeface="Times New Roman" panose="02020603050405020304" pitchFamily="18" charset="0"/>
              </a:rPr>
              <a:t>B</a:t>
            </a:r>
            <a:r>
              <a:rPr lang="es-PY" dirty="0" smtClean="0">
                <a:solidFill>
                  <a:schemeClr val="accent2">
                    <a:lumMod val="75000"/>
                  </a:schemeClr>
                </a:solidFill>
                <a:ea typeface="Times New Roman" panose="02020603050405020304" pitchFamily="18" charset="0"/>
                <a:cs typeface="Times New Roman" panose="02020603050405020304" pitchFamily="18" charset="0"/>
              </a:rPr>
              <a:t>osques Nativos</a:t>
            </a:r>
            <a:r>
              <a:rPr lang="es-MX" dirty="0" smtClean="0">
                <a:solidFill>
                  <a:schemeClr val="accent2">
                    <a:lumMod val="75000"/>
                  </a:schemeClr>
                </a:solidFill>
                <a:ea typeface="Times New Roman" panose="02020603050405020304" pitchFamily="18" charset="0"/>
                <a:cs typeface="Times New Roman" panose="02020603050405020304" pitchFamily="18" charset="0"/>
              </a:rPr>
              <a:t> </a:t>
            </a:r>
            <a:r>
              <a:rPr lang="es-MX" dirty="0">
                <a:solidFill>
                  <a:schemeClr val="accent2">
                    <a:lumMod val="75000"/>
                  </a:schemeClr>
                </a:solidFill>
                <a:ea typeface="Times New Roman" panose="02020603050405020304" pitchFamily="18" charset="0"/>
                <a:cs typeface="Times New Roman" panose="02020603050405020304" pitchFamily="18" charset="0"/>
              </a:rPr>
              <a:t>es </a:t>
            </a:r>
            <a:r>
              <a:rPr lang="es-MX" dirty="0" smtClean="0">
                <a:solidFill>
                  <a:schemeClr val="accent2">
                    <a:lumMod val="75000"/>
                  </a:schemeClr>
                </a:solidFill>
                <a:ea typeface="Times New Roman" panose="02020603050405020304" pitchFamily="18" charset="0"/>
                <a:cs typeface="Times New Roman" panose="02020603050405020304" pitchFamily="18" charset="0"/>
              </a:rPr>
              <a:t>necesaria </a:t>
            </a:r>
            <a:r>
              <a:rPr lang="es-MX" dirty="0">
                <a:solidFill>
                  <a:schemeClr val="accent2">
                    <a:lumMod val="75000"/>
                  </a:schemeClr>
                </a:solidFill>
                <a:ea typeface="Times New Roman" panose="02020603050405020304" pitchFamily="18" charset="0"/>
                <a:cs typeface="Times New Roman" panose="02020603050405020304" pitchFamily="18" charset="0"/>
              </a:rPr>
              <a:t>para cubrir la demanda interna con fines energéticos de uso familiar y para uso industrial.</a:t>
            </a:r>
            <a:endParaRPr lang="es-PY" dirty="0">
              <a:solidFill>
                <a:schemeClr val="accent2">
                  <a:lumMod val="75000"/>
                </a:schemeClr>
              </a:solidFill>
              <a:ea typeface="Calibri" panose="020F0502020204030204" pitchFamily="34" charset="0"/>
              <a:cs typeface="Times New Roman" panose="02020603050405020304" pitchFamily="18" charset="0"/>
            </a:endParaRPr>
          </a:p>
          <a:p>
            <a:endParaRPr lang="es-PY" dirty="0" smtClean="0">
              <a:solidFill>
                <a:schemeClr val="accent2">
                  <a:lumMod val="75000"/>
                </a:schemeClr>
              </a:solidFill>
            </a:endParaRPr>
          </a:p>
          <a:p>
            <a:r>
              <a:rPr lang="es-PY" dirty="0" smtClean="0">
                <a:solidFill>
                  <a:schemeClr val="accent2">
                    <a:lumMod val="75000"/>
                  </a:schemeClr>
                </a:solidFill>
              </a:rPr>
              <a:t> </a:t>
            </a:r>
            <a:r>
              <a:rPr lang="es-PY" dirty="0">
                <a:solidFill>
                  <a:schemeClr val="accent2">
                    <a:lumMod val="75000"/>
                  </a:schemeClr>
                </a:solidFill>
              </a:rPr>
              <a:t>La mayoría de los hogares rurales </a:t>
            </a:r>
            <a:r>
              <a:rPr lang="es-PY" dirty="0" smtClean="0">
                <a:solidFill>
                  <a:schemeClr val="accent2">
                    <a:lumMod val="75000"/>
                  </a:schemeClr>
                </a:solidFill>
              </a:rPr>
              <a:t>dependen </a:t>
            </a:r>
            <a:r>
              <a:rPr lang="es-PY" dirty="0">
                <a:solidFill>
                  <a:schemeClr val="accent2">
                    <a:lumMod val="75000"/>
                  </a:schemeClr>
                </a:solidFill>
              </a:rPr>
              <a:t>de la madera y el carbón para cocinar. La leña se ha identificado como la principal fuente de energía para el 88% de los hogares rurales. </a:t>
            </a:r>
          </a:p>
          <a:p>
            <a:endParaRPr lang="es-PY" dirty="0" smtClean="0">
              <a:solidFill>
                <a:schemeClr val="accent2">
                  <a:lumMod val="75000"/>
                </a:schemeClr>
              </a:solidFill>
            </a:endParaRPr>
          </a:p>
          <a:p>
            <a:r>
              <a:rPr lang="es-PY" dirty="0" smtClean="0">
                <a:solidFill>
                  <a:schemeClr val="accent2">
                    <a:lumMod val="75000"/>
                  </a:schemeClr>
                </a:solidFill>
              </a:rPr>
              <a:t>La </a:t>
            </a:r>
            <a:r>
              <a:rPr lang="es-PY" dirty="0">
                <a:solidFill>
                  <a:schemeClr val="accent2">
                    <a:lumMod val="75000"/>
                  </a:schemeClr>
                </a:solidFill>
              </a:rPr>
              <a:t>leña y el carbón se usan </a:t>
            </a:r>
            <a:r>
              <a:rPr lang="es-PY" dirty="0" smtClean="0">
                <a:solidFill>
                  <a:schemeClr val="accent2">
                    <a:lumMod val="75000"/>
                  </a:schemeClr>
                </a:solidFill>
              </a:rPr>
              <a:t>como </a:t>
            </a:r>
            <a:r>
              <a:rPr lang="es-PY" dirty="0">
                <a:solidFill>
                  <a:schemeClr val="accent2">
                    <a:lumMod val="75000"/>
                  </a:schemeClr>
                </a:solidFill>
              </a:rPr>
              <a:t>principal fuente de energía en la </a:t>
            </a:r>
            <a:r>
              <a:rPr lang="es-PY" dirty="0" smtClean="0">
                <a:solidFill>
                  <a:schemeClr val="accent2">
                    <a:lumMod val="75000"/>
                  </a:schemeClr>
                </a:solidFill>
              </a:rPr>
              <a:t>industria en general, </a:t>
            </a:r>
          </a:p>
          <a:p>
            <a:r>
              <a:rPr lang="es-PY" dirty="0" smtClean="0">
                <a:solidFill>
                  <a:schemeClr val="accent2">
                    <a:lumMod val="75000"/>
                  </a:schemeClr>
                </a:solidFill>
              </a:rPr>
              <a:t>También se utiliza en los Silos para </a:t>
            </a:r>
            <a:r>
              <a:rPr lang="es-PY" dirty="0">
                <a:solidFill>
                  <a:schemeClr val="accent2">
                    <a:lumMod val="75000"/>
                  </a:schemeClr>
                </a:solidFill>
              </a:rPr>
              <a:t>secar granos </a:t>
            </a:r>
            <a:r>
              <a:rPr lang="es-PY" dirty="0" smtClean="0">
                <a:solidFill>
                  <a:schemeClr val="accent2">
                    <a:lumMod val="75000"/>
                  </a:schemeClr>
                </a:solidFill>
              </a:rPr>
              <a:t>para posibilitar </a:t>
            </a:r>
            <a:r>
              <a:rPr lang="es-PY" dirty="0">
                <a:solidFill>
                  <a:schemeClr val="accent2">
                    <a:lumMod val="75000"/>
                  </a:schemeClr>
                </a:solidFill>
              </a:rPr>
              <a:t>exportación, </a:t>
            </a:r>
            <a:endParaRPr lang="es-PY" dirty="0" smtClean="0">
              <a:solidFill>
                <a:schemeClr val="accent2">
                  <a:lumMod val="75000"/>
                </a:schemeClr>
              </a:solidFill>
            </a:endParaRPr>
          </a:p>
          <a:p>
            <a:endParaRPr lang="es-PY" dirty="0">
              <a:solidFill>
                <a:schemeClr val="accent2">
                  <a:lumMod val="75000"/>
                </a:schemeClr>
              </a:solidFill>
            </a:endParaRPr>
          </a:p>
          <a:p>
            <a:endParaRPr lang="es-PY" sz="1600" dirty="0">
              <a:solidFill>
                <a:schemeClr val="accent2">
                  <a:lumMod val="75000"/>
                </a:schemeClr>
              </a:solidFill>
            </a:endParaRPr>
          </a:p>
          <a:p>
            <a:endParaRPr lang="es-PY" sz="1600" dirty="0">
              <a:solidFill>
                <a:schemeClr val="accent2">
                  <a:lumMod val="75000"/>
                </a:schemeClr>
              </a:solidFill>
            </a:endParaRPr>
          </a:p>
          <a:p>
            <a:r>
              <a:rPr lang="es-PY" dirty="0" smtClean="0">
                <a:solidFill>
                  <a:schemeClr val="accent2">
                    <a:lumMod val="75000"/>
                  </a:schemeClr>
                </a:solidFill>
              </a:rPr>
              <a:t> </a:t>
            </a:r>
            <a:endParaRPr lang="es-PY" dirty="0">
              <a:solidFill>
                <a:schemeClr val="accent2">
                  <a:lumMod val="75000"/>
                </a:schemeClr>
              </a:solidFill>
            </a:endParaRPr>
          </a:p>
        </p:txBody>
      </p:sp>
    </p:spTree>
    <p:extLst>
      <p:ext uri="{BB962C8B-B14F-4D97-AF65-F5344CB8AC3E}">
        <p14:creationId xmlns:p14="http://schemas.microsoft.com/office/powerpoint/2010/main" val="1191663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5" name="Rectangle 4"/>
          <p:cNvSpPr/>
          <p:nvPr/>
        </p:nvSpPr>
        <p:spPr>
          <a:xfrm>
            <a:off x="179512" y="1823965"/>
            <a:ext cx="8640960" cy="1754326"/>
          </a:xfrm>
          <a:prstGeom prst="rect">
            <a:avLst/>
          </a:prstGeom>
        </p:spPr>
        <p:txBody>
          <a:bodyPr wrap="square">
            <a:spAutoFit/>
          </a:bodyPr>
          <a:lstStyle/>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
        <p:nvSpPr>
          <p:cNvPr id="3" name="Rectangle 2"/>
          <p:cNvSpPr/>
          <p:nvPr/>
        </p:nvSpPr>
        <p:spPr>
          <a:xfrm>
            <a:off x="467544" y="1189577"/>
            <a:ext cx="8676456" cy="369332"/>
          </a:xfrm>
          <a:prstGeom prst="rect">
            <a:avLst/>
          </a:prstGeom>
        </p:spPr>
        <p:txBody>
          <a:bodyPr wrap="square">
            <a:spAutoFit/>
          </a:bodyPr>
          <a:lstStyle/>
          <a:p>
            <a:r>
              <a:rPr lang="es-PY" dirty="0" smtClean="0"/>
              <a:t> </a:t>
            </a:r>
            <a:endParaRPr lang="es-PY" dirty="0"/>
          </a:p>
        </p:txBody>
      </p:sp>
      <p:sp>
        <p:nvSpPr>
          <p:cNvPr id="4" name="Rectangle 3"/>
          <p:cNvSpPr/>
          <p:nvPr/>
        </p:nvSpPr>
        <p:spPr>
          <a:xfrm>
            <a:off x="107504" y="836713"/>
            <a:ext cx="8712968" cy="6020046"/>
          </a:xfrm>
          <a:prstGeom prst="rect">
            <a:avLst/>
          </a:prstGeom>
        </p:spPr>
        <p:txBody>
          <a:bodyPr wrap="square">
            <a:spAutoFit/>
          </a:bodyPr>
          <a:lstStyle/>
          <a:p>
            <a:pPr algn="just">
              <a:lnSpc>
                <a:spcPct val="107000"/>
              </a:lnSpc>
              <a:spcAft>
                <a:spcPts val="0"/>
              </a:spcAft>
            </a:pPr>
            <a:r>
              <a:rPr lang="es-PY" sz="2000" dirty="0" smtClean="0">
                <a:solidFill>
                  <a:schemeClr val="accent2">
                    <a:lumMod val="75000"/>
                  </a:schemeClr>
                </a:solidFill>
                <a:ea typeface="Times New Roman" panose="02020603050405020304" pitchFamily="18" charset="0"/>
                <a:cs typeface="Times New Roman" panose="02020603050405020304" pitchFamily="18" charset="0"/>
              </a:rPr>
              <a:t>Nuestro País tiene el desafío de: Invertir en la Conservación de los Bosques </a:t>
            </a:r>
            <a:r>
              <a:rPr lang="es-PY" sz="2000" dirty="0">
                <a:solidFill>
                  <a:schemeClr val="accent2">
                    <a:lumMod val="75000"/>
                  </a:schemeClr>
                </a:solidFill>
                <a:ea typeface="Times New Roman" panose="02020603050405020304" pitchFamily="18" charset="0"/>
                <a:cs typeface="Times New Roman" panose="02020603050405020304" pitchFamily="18" charset="0"/>
              </a:rPr>
              <a:t>N</a:t>
            </a:r>
            <a:r>
              <a:rPr lang="es-PY" sz="2000" dirty="0" smtClean="0">
                <a:solidFill>
                  <a:schemeClr val="accent2">
                    <a:lumMod val="75000"/>
                  </a:schemeClr>
                </a:solidFill>
                <a:ea typeface="Times New Roman" panose="02020603050405020304" pitchFamily="18" charset="0"/>
                <a:cs typeface="Times New Roman" panose="02020603050405020304" pitchFamily="18" charset="0"/>
              </a:rPr>
              <a:t>ativos existentes, y adicionalmente Invertir en Nuevas Plantaciones Forestales </a:t>
            </a:r>
          </a:p>
          <a:p>
            <a:pPr algn="just">
              <a:lnSpc>
                <a:spcPct val="107000"/>
              </a:lnSpc>
              <a:spcAft>
                <a:spcPts val="0"/>
              </a:spcAft>
            </a:pPr>
            <a:r>
              <a:rPr lang="es-PY" sz="1600" dirty="0" smtClean="0">
                <a:solidFill>
                  <a:schemeClr val="accent2">
                    <a:lumMod val="75000"/>
                  </a:schemeClr>
                </a:solidFill>
                <a:ea typeface="Times New Roman" panose="02020603050405020304" pitchFamily="18" charset="0"/>
                <a:cs typeface="Times New Roman" panose="02020603050405020304" pitchFamily="18" charset="0"/>
              </a:rPr>
              <a:t> </a:t>
            </a:r>
          </a:p>
          <a:p>
            <a:pPr algn="just">
              <a:lnSpc>
                <a:spcPct val="107000"/>
              </a:lnSpc>
              <a:spcAft>
                <a:spcPts val="0"/>
              </a:spcAft>
            </a:pPr>
            <a:r>
              <a:rPr lang="es-PY" sz="1600" b="1" dirty="0" smtClean="0">
                <a:solidFill>
                  <a:schemeClr val="accent2">
                    <a:lumMod val="75000"/>
                  </a:schemeClr>
                </a:solidFill>
                <a:ea typeface="Times New Roman" panose="02020603050405020304" pitchFamily="18" charset="0"/>
                <a:cs typeface="Times New Roman" panose="02020603050405020304" pitchFamily="18" charset="0"/>
              </a:rPr>
              <a:t>1.INVERTIR PARA LA CONSERVACIÓN DE LOS BOSQUES NATIVOS EXISTENTES y su APROVECHAMIENTO SOSTENIBLE</a:t>
            </a:r>
          </a:p>
          <a:p>
            <a:pPr algn="just">
              <a:lnSpc>
                <a:spcPct val="107000"/>
              </a:lnSpc>
              <a:spcAft>
                <a:spcPts val="0"/>
              </a:spcAft>
            </a:pPr>
            <a:endParaRPr lang="es-PY" sz="1600" dirty="0">
              <a:solidFill>
                <a:schemeClr val="accent2">
                  <a:lumMod val="75000"/>
                </a:schemeClr>
              </a:solidFill>
              <a:ea typeface="Times New Roman" panose="02020603050405020304" pitchFamily="18" charset="0"/>
              <a:cs typeface="Times New Roman" panose="02020603050405020304" pitchFamily="18" charset="0"/>
            </a:endParaRPr>
          </a:p>
          <a:p>
            <a:pPr algn="just">
              <a:lnSpc>
                <a:spcPct val="107000"/>
              </a:lnSpc>
              <a:spcAft>
                <a:spcPts val="0"/>
              </a:spcAft>
            </a:pPr>
            <a:r>
              <a:rPr lang="es-PY" sz="1600" dirty="0" smtClean="0">
                <a:solidFill>
                  <a:schemeClr val="accent2">
                    <a:lumMod val="75000"/>
                  </a:schemeClr>
                </a:solidFill>
                <a:ea typeface="Times New Roman" panose="02020603050405020304" pitchFamily="18" charset="0"/>
                <a:cs typeface="Times New Roman" panose="02020603050405020304" pitchFamily="18" charset="0"/>
              </a:rPr>
              <a:t>Los Propietarios de Bosques Nativos NECESITAN recibir el INCENTIVO correspondiente para apoyar la financiación de la Conservación de sus Bosques.  </a:t>
            </a:r>
          </a:p>
          <a:p>
            <a:pPr algn="just">
              <a:lnSpc>
                <a:spcPct val="107000"/>
              </a:lnSpc>
              <a:spcAft>
                <a:spcPts val="0"/>
              </a:spcAft>
            </a:pPr>
            <a:endParaRPr lang="es-PY" sz="1600" dirty="0" smtClean="0">
              <a:solidFill>
                <a:schemeClr val="accent2">
                  <a:lumMod val="75000"/>
                </a:schemeClr>
              </a:solidFill>
              <a:ea typeface="Times New Roman" panose="02020603050405020304" pitchFamily="18" charset="0"/>
              <a:cs typeface="Times New Roman" panose="02020603050405020304" pitchFamily="18" charset="0"/>
            </a:endParaRPr>
          </a:p>
          <a:p>
            <a:pPr algn="just">
              <a:lnSpc>
                <a:spcPct val="107000"/>
              </a:lnSpc>
              <a:spcAft>
                <a:spcPts val="0"/>
              </a:spcAft>
            </a:pPr>
            <a:r>
              <a:rPr lang="es-PY" sz="2000" dirty="0" smtClean="0">
                <a:solidFill>
                  <a:schemeClr val="accent2">
                    <a:lumMod val="75000"/>
                  </a:schemeClr>
                </a:solidFill>
                <a:ea typeface="Times New Roman" panose="02020603050405020304" pitchFamily="18" charset="0"/>
                <a:cs typeface="Times New Roman" panose="02020603050405020304" pitchFamily="18" charset="0"/>
              </a:rPr>
              <a:t>La única fuente de posible incentivo la ofrece actualmente la Ley  </a:t>
            </a:r>
          </a:p>
          <a:p>
            <a:pPr algn="just">
              <a:lnSpc>
                <a:spcPct val="107000"/>
              </a:lnSpc>
            </a:pPr>
            <a:r>
              <a:rPr lang="es-PY" sz="1400" b="1" dirty="0">
                <a:solidFill>
                  <a:schemeClr val="accent2">
                    <a:lumMod val="75000"/>
                  </a:schemeClr>
                </a:solidFill>
              </a:rPr>
              <a:t>Ley Nº 3001 / VALORACION Y RETRIBUCION DE LOS SERVICIOS </a:t>
            </a:r>
            <a:r>
              <a:rPr lang="es-PY" sz="1400" b="1" dirty="0" smtClean="0">
                <a:solidFill>
                  <a:schemeClr val="accent2">
                    <a:lumMod val="75000"/>
                  </a:schemeClr>
                </a:solidFill>
              </a:rPr>
              <a:t>AMBIENTALES promulgada en el </a:t>
            </a:r>
          </a:p>
          <a:p>
            <a:pPr algn="just">
              <a:lnSpc>
                <a:spcPct val="107000"/>
              </a:lnSpc>
            </a:pPr>
            <a:r>
              <a:rPr lang="es-PY" sz="1400" b="1" dirty="0" smtClean="0">
                <a:solidFill>
                  <a:schemeClr val="accent2">
                    <a:lumMod val="75000"/>
                  </a:schemeClr>
                </a:solidFill>
              </a:rPr>
              <a:t>año 2013 y que no aporta un beneficio real a todos los Propietarios de Bosques. </a:t>
            </a:r>
          </a:p>
          <a:p>
            <a:pPr algn="just">
              <a:lnSpc>
                <a:spcPct val="107000"/>
              </a:lnSpc>
            </a:pPr>
            <a:endParaRPr lang="es-PY" sz="1400" b="1" dirty="0">
              <a:solidFill>
                <a:schemeClr val="accent2">
                  <a:lumMod val="75000"/>
                </a:schemeClr>
              </a:solidFill>
            </a:endParaRPr>
          </a:p>
          <a:p>
            <a:pPr algn="just">
              <a:lnSpc>
                <a:spcPct val="107000"/>
              </a:lnSpc>
            </a:pPr>
            <a:r>
              <a:rPr lang="es-PY" sz="1400" b="1" dirty="0" smtClean="0">
                <a:solidFill>
                  <a:schemeClr val="accent2">
                    <a:lumMod val="75000"/>
                  </a:schemeClr>
                </a:solidFill>
              </a:rPr>
              <a:t>La ley de “Deforestación Cero en la Región Oriental” fue apoyada en su momento por el Sector Empresarial en negociación con Sector Gubernamental en la que el Gobierno nacional se comprometió a generar beneficios en forma de pagos por “Servicios Ambientales”    </a:t>
            </a:r>
          </a:p>
          <a:p>
            <a:pPr algn="just">
              <a:lnSpc>
                <a:spcPct val="107000"/>
              </a:lnSpc>
            </a:pPr>
            <a:endParaRPr lang="es-PY" sz="1400" b="1" dirty="0">
              <a:solidFill>
                <a:schemeClr val="accent2">
                  <a:lumMod val="75000"/>
                </a:schemeClr>
              </a:solidFill>
            </a:endParaRPr>
          </a:p>
          <a:p>
            <a:pPr algn="just">
              <a:lnSpc>
                <a:spcPct val="107000"/>
              </a:lnSpc>
            </a:pPr>
            <a:r>
              <a:rPr lang="es-PY" sz="1400" b="1" dirty="0" smtClean="0">
                <a:solidFill>
                  <a:schemeClr val="accent2">
                    <a:lumMod val="75000"/>
                  </a:schemeClr>
                </a:solidFill>
              </a:rPr>
              <a:t>Hasta ahora no </a:t>
            </a:r>
            <a:r>
              <a:rPr lang="es-PY" sz="1400" b="1" dirty="0">
                <a:solidFill>
                  <a:schemeClr val="accent2">
                    <a:lumMod val="75000"/>
                  </a:schemeClr>
                </a:solidFill>
              </a:rPr>
              <a:t>existe ningún beneficio Fiscal o impositivo para apoyar la Financiación de la conservación de los bosques  ! </a:t>
            </a:r>
          </a:p>
          <a:p>
            <a:pPr algn="just">
              <a:lnSpc>
                <a:spcPct val="107000"/>
              </a:lnSpc>
            </a:pPr>
            <a:endParaRPr lang="es-PY" sz="1400" b="1" dirty="0">
              <a:solidFill>
                <a:schemeClr val="accent2">
                  <a:lumMod val="75000"/>
                </a:schemeClr>
              </a:solidFill>
            </a:endParaRPr>
          </a:p>
          <a:p>
            <a:pPr algn="just">
              <a:lnSpc>
                <a:spcPct val="107000"/>
              </a:lnSpc>
            </a:pPr>
            <a:r>
              <a:rPr lang="es-PY" sz="1400" b="1" dirty="0" smtClean="0">
                <a:solidFill>
                  <a:schemeClr val="accent2">
                    <a:lumMod val="75000"/>
                  </a:schemeClr>
                </a:solidFill>
              </a:rPr>
              <a:t>Falta creación del FONDO AMBIENTAL para captación de recursos nacionales e internacionales para Financiación de Recursos para CONSERVACIÓN DE BOSQUES NATIVOS </a:t>
            </a:r>
            <a:endParaRPr lang="es-PY" sz="1400" b="1" dirty="0">
              <a:solidFill>
                <a:schemeClr val="accent2">
                  <a:lumMod val="75000"/>
                </a:schemeClr>
              </a:solidFill>
            </a:endParaRPr>
          </a:p>
        </p:txBody>
      </p:sp>
      <p:sp>
        <p:nvSpPr>
          <p:cNvPr id="8" name="Rectangle 7"/>
          <p:cNvSpPr/>
          <p:nvPr/>
        </p:nvSpPr>
        <p:spPr>
          <a:xfrm>
            <a:off x="222769" y="332656"/>
            <a:ext cx="5757630" cy="388696"/>
          </a:xfrm>
          <a:prstGeom prst="rect">
            <a:avLst/>
          </a:prstGeom>
        </p:spPr>
        <p:txBody>
          <a:bodyPr wrap="square">
            <a:spAutoFit/>
          </a:bodyPr>
          <a:lstStyle/>
          <a:p>
            <a:pPr algn="just">
              <a:lnSpc>
                <a:spcPct val="107000"/>
              </a:lnSpc>
              <a:spcAft>
                <a:spcPts val="0"/>
              </a:spcAft>
            </a:pPr>
            <a:r>
              <a:rPr lang="es-PY" dirty="0">
                <a:solidFill>
                  <a:schemeClr val="accent2">
                    <a:lumMod val="75000"/>
                  </a:schemeClr>
                </a:solidFill>
                <a:ea typeface="Times New Roman" panose="02020603050405020304" pitchFamily="18" charset="0"/>
                <a:cs typeface="Times New Roman" panose="02020603050405020304" pitchFamily="18" charset="0"/>
              </a:rPr>
              <a:t>INVERSIONES FORESTALES</a:t>
            </a:r>
          </a:p>
        </p:txBody>
      </p:sp>
    </p:spTree>
    <p:extLst>
      <p:ext uri="{BB962C8B-B14F-4D97-AF65-F5344CB8AC3E}">
        <p14:creationId xmlns:p14="http://schemas.microsoft.com/office/powerpoint/2010/main" val="297530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6" name="TextBox 5"/>
          <p:cNvSpPr txBox="1"/>
          <p:nvPr/>
        </p:nvSpPr>
        <p:spPr>
          <a:xfrm>
            <a:off x="251521" y="476672"/>
            <a:ext cx="5040560" cy="369332"/>
          </a:xfrm>
          <a:prstGeom prst="rect">
            <a:avLst/>
          </a:prstGeom>
          <a:noFill/>
        </p:spPr>
        <p:txBody>
          <a:bodyPr wrap="square" rtlCol="0">
            <a:spAutoFit/>
          </a:bodyPr>
          <a:lstStyle/>
          <a:p>
            <a:r>
              <a:rPr lang="en-US" b="1" u="sng" dirty="0" smtClean="0">
                <a:solidFill>
                  <a:schemeClr val="accent2">
                    <a:lumMod val="75000"/>
                  </a:schemeClr>
                </a:solidFill>
              </a:rPr>
              <a:t>2. INVERTIR EN PLANTACIONES FORESTALES </a:t>
            </a:r>
            <a:endParaRPr lang="en-US" b="1" u="sng" dirty="0">
              <a:solidFill>
                <a:schemeClr val="accent2">
                  <a:lumMod val="75000"/>
                </a:schemeClr>
              </a:solidFill>
            </a:endParaRPr>
          </a:p>
        </p:txBody>
      </p:sp>
      <p:sp>
        <p:nvSpPr>
          <p:cNvPr id="5" name="Rectangle 4"/>
          <p:cNvSpPr/>
          <p:nvPr/>
        </p:nvSpPr>
        <p:spPr>
          <a:xfrm>
            <a:off x="0" y="1035131"/>
            <a:ext cx="9144000" cy="7848302"/>
          </a:xfrm>
          <a:prstGeom prst="rect">
            <a:avLst/>
          </a:prstGeom>
        </p:spPr>
        <p:txBody>
          <a:bodyPr wrap="square">
            <a:spAutoFit/>
          </a:bodyPr>
          <a:lstStyle/>
          <a:p>
            <a:pPr marL="180340" algn="just">
              <a:lnSpc>
                <a:spcPct val="150000"/>
              </a:lnSpc>
            </a:pPr>
            <a:r>
              <a:rPr lang="en-US" sz="1600" dirty="0" smtClean="0">
                <a:solidFill>
                  <a:schemeClr val="accent2">
                    <a:lumMod val="75000"/>
                  </a:schemeClr>
                </a:solidFill>
                <a:cs typeface="Arial" pitchFamily="34" charset="0"/>
              </a:rPr>
              <a:t>Las </a:t>
            </a:r>
            <a:r>
              <a:rPr lang="en-US" sz="1600" dirty="0" err="1">
                <a:solidFill>
                  <a:schemeClr val="accent2">
                    <a:lumMod val="75000"/>
                  </a:schemeClr>
                </a:solidFill>
                <a:cs typeface="Arial" pitchFamily="34" charset="0"/>
              </a:rPr>
              <a:t>P</a:t>
            </a:r>
            <a:r>
              <a:rPr lang="en-US" sz="1600" dirty="0" err="1" smtClean="0">
                <a:solidFill>
                  <a:schemeClr val="accent2">
                    <a:lumMod val="75000"/>
                  </a:schemeClr>
                </a:solidFill>
                <a:cs typeface="Arial" pitchFamily="34" charset="0"/>
              </a:rPr>
              <a:t>lantaciones</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Forestales</a:t>
            </a:r>
            <a:r>
              <a:rPr lang="en-US" sz="1600" dirty="0" smtClean="0">
                <a:solidFill>
                  <a:schemeClr val="accent2">
                    <a:lumMod val="75000"/>
                  </a:schemeClr>
                </a:solidFill>
                <a:cs typeface="Arial" pitchFamily="34" charset="0"/>
              </a:rPr>
              <a:t> con </a:t>
            </a:r>
            <a:r>
              <a:rPr lang="en-US" sz="1600" dirty="0" err="1" smtClean="0">
                <a:solidFill>
                  <a:schemeClr val="accent2">
                    <a:lumMod val="75000"/>
                  </a:schemeClr>
                </a:solidFill>
                <a:cs typeface="Arial" pitchFamily="34" charset="0"/>
              </a:rPr>
              <a:t>especies</a:t>
            </a:r>
            <a:r>
              <a:rPr lang="en-US" sz="1600" dirty="0" smtClean="0">
                <a:solidFill>
                  <a:schemeClr val="accent2">
                    <a:lumMod val="75000"/>
                  </a:schemeClr>
                </a:solidFill>
                <a:cs typeface="Arial" pitchFamily="34" charset="0"/>
              </a:rPr>
              <a:t> de </a:t>
            </a:r>
            <a:r>
              <a:rPr lang="en-US" sz="1600" dirty="0" err="1">
                <a:solidFill>
                  <a:schemeClr val="accent2">
                    <a:lumMod val="75000"/>
                  </a:schemeClr>
                </a:solidFill>
                <a:cs typeface="Arial" pitchFamily="34" charset="0"/>
              </a:rPr>
              <a:t>Á</a:t>
            </a:r>
            <a:r>
              <a:rPr lang="en-US" sz="1600" dirty="0" err="1" smtClean="0">
                <a:solidFill>
                  <a:schemeClr val="accent2">
                    <a:lumMod val="75000"/>
                  </a:schemeClr>
                </a:solidFill>
                <a:cs typeface="Arial" pitchFamily="34" charset="0"/>
              </a:rPr>
              <a:t>rboles</a:t>
            </a:r>
            <a:r>
              <a:rPr lang="en-US" sz="1600" dirty="0" smtClean="0">
                <a:solidFill>
                  <a:schemeClr val="accent2">
                    <a:lumMod val="75000"/>
                  </a:schemeClr>
                </a:solidFill>
                <a:cs typeface="Arial" pitchFamily="34" charset="0"/>
              </a:rPr>
              <a:t> de </a:t>
            </a:r>
            <a:r>
              <a:rPr lang="en-US" sz="1600" dirty="0" err="1">
                <a:solidFill>
                  <a:schemeClr val="accent2">
                    <a:lumMod val="75000"/>
                  </a:schemeClr>
                </a:solidFill>
                <a:cs typeface="Arial" pitchFamily="34" charset="0"/>
              </a:rPr>
              <a:t>R</a:t>
            </a:r>
            <a:r>
              <a:rPr lang="en-US" sz="1600" dirty="0" err="1" smtClean="0">
                <a:solidFill>
                  <a:schemeClr val="accent2">
                    <a:lumMod val="75000"/>
                  </a:schemeClr>
                </a:solidFill>
                <a:cs typeface="Arial" pitchFamily="34" charset="0"/>
              </a:rPr>
              <a:t>ápido</a:t>
            </a:r>
            <a:r>
              <a:rPr lang="en-US" sz="1600" dirty="0" smtClean="0">
                <a:solidFill>
                  <a:schemeClr val="accent2">
                    <a:lumMod val="75000"/>
                  </a:schemeClr>
                </a:solidFill>
                <a:cs typeface="Arial" pitchFamily="34" charset="0"/>
              </a:rPr>
              <a:t> </a:t>
            </a:r>
            <a:r>
              <a:rPr lang="en-US" sz="1600" dirty="0" err="1">
                <a:solidFill>
                  <a:schemeClr val="accent2">
                    <a:lumMod val="75000"/>
                  </a:schemeClr>
                </a:solidFill>
                <a:cs typeface="Arial" pitchFamily="34" charset="0"/>
              </a:rPr>
              <a:t>C</a:t>
            </a:r>
            <a:r>
              <a:rPr lang="en-US" sz="1600" dirty="0" err="1" smtClean="0">
                <a:solidFill>
                  <a:schemeClr val="accent2">
                    <a:lumMod val="75000"/>
                  </a:schemeClr>
                </a:solidFill>
                <a:cs typeface="Arial" pitchFamily="34" charset="0"/>
              </a:rPr>
              <a:t>recimiento</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representan</a:t>
            </a:r>
            <a:r>
              <a:rPr lang="en-US" sz="1600" dirty="0" smtClean="0">
                <a:solidFill>
                  <a:schemeClr val="accent2">
                    <a:lumMod val="75000"/>
                  </a:schemeClr>
                </a:solidFill>
                <a:cs typeface="Arial" pitchFamily="34" charset="0"/>
              </a:rPr>
              <a:t> la </a:t>
            </a:r>
            <a:r>
              <a:rPr lang="en-US" sz="1600" dirty="0" err="1" smtClean="0">
                <a:solidFill>
                  <a:schemeClr val="accent2">
                    <a:lumMod val="75000"/>
                  </a:schemeClr>
                </a:solidFill>
                <a:cs typeface="Arial" pitchFamily="34" charset="0"/>
              </a:rPr>
              <a:t>opción</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más</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válida</a:t>
            </a:r>
            <a:r>
              <a:rPr lang="en-US" sz="1600" dirty="0" smtClean="0">
                <a:solidFill>
                  <a:schemeClr val="accent2">
                    <a:lumMod val="75000"/>
                  </a:schemeClr>
                </a:solidFill>
                <a:cs typeface="Arial" pitchFamily="34" charset="0"/>
              </a:rPr>
              <a:t> para </a:t>
            </a:r>
            <a:r>
              <a:rPr lang="en-US" sz="1600" dirty="0" err="1" smtClean="0">
                <a:solidFill>
                  <a:schemeClr val="accent2">
                    <a:lumMod val="75000"/>
                  </a:schemeClr>
                </a:solidFill>
                <a:cs typeface="Arial" pitchFamily="34" charset="0"/>
              </a:rPr>
              <a:t>contribuir</a:t>
            </a:r>
            <a:r>
              <a:rPr lang="en-US" sz="1600" dirty="0" smtClean="0">
                <a:solidFill>
                  <a:schemeClr val="accent2">
                    <a:lumMod val="75000"/>
                  </a:schemeClr>
                </a:solidFill>
                <a:cs typeface="Arial" pitchFamily="34" charset="0"/>
              </a:rPr>
              <a:t> a la </a:t>
            </a:r>
            <a:r>
              <a:rPr lang="en-US" sz="1600" dirty="0" err="1" smtClean="0">
                <a:solidFill>
                  <a:schemeClr val="accent2">
                    <a:lumMod val="75000"/>
                  </a:schemeClr>
                </a:solidFill>
                <a:cs typeface="Arial" pitchFamily="34" charset="0"/>
              </a:rPr>
              <a:t>Conservación</a:t>
            </a:r>
            <a:r>
              <a:rPr lang="en-US" sz="1600" dirty="0" smtClean="0">
                <a:solidFill>
                  <a:schemeClr val="accent2">
                    <a:lumMod val="75000"/>
                  </a:schemeClr>
                </a:solidFill>
                <a:cs typeface="Arial" pitchFamily="34" charset="0"/>
              </a:rPr>
              <a:t> de </a:t>
            </a:r>
            <a:r>
              <a:rPr lang="en-US" sz="1600" dirty="0" err="1" smtClean="0">
                <a:solidFill>
                  <a:schemeClr val="accent2">
                    <a:lumMod val="75000"/>
                  </a:schemeClr>
                </a:solidFill>
                <a:cs typeface="Arial" pitchFamily="34" charset="0"/>
              </a:rPr>
              <a:t>los</a:t>
            </a:r>
            <a:r>
              <a:rPr lang="en-US" sz="1600" dirty="0" smtClean="0">
                <a:solidFill>
                  <a:schemeClr val="accent2">
                    <a:lumMod val="75000"/>
                  </a:schemeClr>
                </a:solidFill>
                <a:cs typeface="Arial" pitchFamily="34" charset="0"/>
              </a:rPr>
              <a:t> </a:t>
            </a:r>
            <a:r>
              <a:rPr lang="en-US" sz="1600" dirty="0" err="1">
                <a:solidFill>
                  <a:schemeClr val="accent2">
                    <a:lumMod val="75000"/>
                  </a:schemeClr>
                </a:solidFill>
                <a:cs typeface="Arial" pitchFamily="34" charset="0"/>
              </a:rPr>
              <a:t>B</a:t>
            </a:r>
            <a:r>
              <a:rPr lang="en-US" sz="1600" dirty="0" err="1" smtClean="0">
                <a:solidFill>
                  <a:schemeClr val="accent2">
                    <a:lumMod val="75000"/>
                  </a:schemeClr>
                </a:solidFill>
                <a:cs typeface="Arial" pitchFamily="34" charset="0"/>
              </a:rPr>
              <a:t>osques</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Nativos</a:t>
            </a:r>
            <a:r>
              <a:rPr lang="en-US" sz="1600" dirty="0" smtClean="0">
                <a:solidFill>
                  <a:schemeClr val="accent2">
                    <a:lumMod val="75000"/>
                  </a:schemeClr>
                </a:solidFill>
                <a:cs typeface="Arial" pitchFamily="34" charset="0"/>
              </a:rPr>
              <a:t>. </a:t>
            </a:r>
          </a:p>
          <a:p>
            <a:pPr marL="180340" algn="just">
              <a:lnSpc>
                <a:spcPct val="150000"/>
              </a:lnSpc>
            </a:pPr>
            <a:r>
              <a:rPr lang="en-US" sz="1600" dirty="0" err="1">
                <a:solidFill>
                  <a:schemeClr val="accent2">
                    <a:lumMod val="75000"/>
                  </a:schemeClr>
                </a:solidFill>
                <a:cs typeface="Arial" pitchFamily="34" charset="0"/>
              </a:rPr>
              <a:t>O</a:t>
            </a:r>
            <a:r>
              <a:rPr lang="en-US" sz="1600" dirty="0" err="1" smtClean="0">
                <a:solidFill>
                  <a:schemeClr val="accent2">
                    <a:lumMod val="75000"/>
                  </a:schemeClr>
                </a:solidFill>
                <a:cs typeface="Arial" pitchFamily="34" charset="0"/>
              </a:rPr>
              <a:t>frecen</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además</a:t>
            </a:r>
            <a:r>
              <a:rPr lang="en-US" sz="1600" dirty="0" smtClean="0">
                <a:solidFill>
                  <a:schemeClr val="accent2">
                    <a:lumMod val="75000"/>
                  </a:schemeClr>
                </a:solidFill>
                <a:cs typeface="Arial" pitchFamily="34" charset="0"/>
              </a:rPr>
              <a:t> la </a:t>
            </a:r>
            <a:r>
              <a:rPr lang="en-US" sz="1600" dirty="0" err="1">
                <a:solidFill>
                  <a:schemeClr val="accent2">
                    <a:lumMod val="75000"/>
                  </a:schemeClr>
                </a:solidFill>
                <a:cs typeface="Arial" pitchFamily="34" charset="0"/>
              </a:rPr>
              <a:t>o</a:t>
            </a:r>
            <a:r>
              <a:rPr lang="en-US" sz="1600" dirty="0" err="1" smtClean="0">
                <a:solidFill>
                  <a:schemeClr val="accent2">
                    <a:lumMod val="75000"/>
                  </a:schemeClr>
                </a:solidFill>
                <a:cs typeface="Arial" pitchFamily="34" charset="0"/>
              </a:rPr>
              <a:t>pción</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buscada</a:t>
            </a:r>
            <a:r>
              <a:rPr lang="en-US" sz="1600" dirty="0" smtClean="0">
                <a:solidFill>
                  <a:schemeClr val="accent2">
                    <a:lumMod val="75000"/>
                  </a:schemeClr>
                </a:solidFill>
                <a:cs typeface="Arial" pitchFamily="34" charset="0"/>
              </a:rPr>
              <a:t> para </a:t>
            </a:r>
            <a:r>
              <a:rPr lang="en-US" sz="1600" dirty="0" err="1" smtClean="0">
                <a:solidFill>
                  <a:schemeClr val="accent2">
                    <a:lumMod val="75000"/>
                  </a:schemeClr>
                </a:solidFill>
                <a:cs typeface="Arial" pitchFamily="34" charset="0"/>
              </a:rPr>
              <a:t>suplir</a:t>
            </a:r>
            <a:r>
              <a:rPr lang="en-US" sz="1600" dirty="0" smtClean="0">
                <a:solidFill>
                  <a:schemeClr val="accent2">
                    <a:lumMod val="75000"/>
                  </a:schemeClr>
                </a:solidFill>
                <a:cs typeface="Arial" pitchFamily="34" charset="0"/>
              </a:rPr>
              <a:t> el deficit de </a:t>
            </a:r>
            <a:r>
              <a:rPr lang="en-US" sz="1600" dirty="0" err="1" smtClean="0">
                <a:solidFill>
                  <a:schemeClr val="accent2">
                    <a:lumMod val="75000"/>
                  </a:schemeClr>
                </a:solidFill>
                <a:cs typeface="Arial" pitchFamily="34" charset="0"/>
              </a:rPr>
              <a:t>Biomasa</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Fortestal</a:t>
            </a:r>
            <a:r>
              <a:rPr lang="en-US" sz="1600" dirty="0" smtClean="0">
                <a:solidFill>
                  <a:schemeClr val="accent2">
                    <a:lumMod val="75000"/>
                  </a:schemeClr>
                </a:solidFill>
                <a:cs typeface="Arial" pitchFamily="34" charset="0"/>
              </a:rPr>
              <a:t> que </a:t>
            </a:r>
            <a:r>
              <a:rPr lang="en-US" sz="1600" dirty="0" err="1" smtClean="0">
                <a:solidFill>
                  <a:schemeClr val="accent2">
                    <a:lumMod val="75000"/>
                  </a:schemeClr>
                </a:solidFill>
                <a:cs typeface="Arial" pitchFamily="34" charset="0"/>
              </a:rPr>
              <a:t>ya</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tiene</a:t>
            </a:r>
            <a:r>
              <a:rPr lang="en-US" sz="1600" dirty="0" smtClean="0">
                <a:solidFill>
                  <a:schemeClr val="accent2">
                    <a:lumMod val="75000"/>
                  </a:schemeClr>
                </a:solidFill>
                <a:cs typeface="Arial" pitchFamily="34" charset="0"/>
              </a:rPr>
              <a:t> el Paraguay. </a:t>
            </a:r>
            <a:r>
              <a:rPr lang="es-PY" sz="1600" dirty="0" smtClean="0">
                <a:solidFill>
                  <a:schemeClr val="accent2">
                    <a:lumMod val="75000"/>
                  </a:schemeClr>
                </a:solidFill>
                <a:cs typeface="Arial" pitchFamily="34" charset="0"/>
              </a:rPr>
              <a:t>En </a:t>
            </a:r>
            <a:r>
              <a:rPr lang="es-PY" sz="1600" dirty="0">
                <a:solidFill>
                  <a:schemeClr val="accent2">
                    <a:lumMod val="75000"/>
                  </a:schemeClr>
                </a:solidFill>
                <a:cs typeface="Arial" pitchFamily="34" charset="0"/>
              </a:rPr>
              <a:t>2013 el déficit de biomasa sólida en Paraguay se estimó entre 8,2 y 9,9 millones de toneladas. </a:t>
            </a:r>
            <a:endParaRPr lang="en-US" sz="1600" dirty="0">
              <a:solidFill>
                <a:schemeClr val="accent2">
                  <a:lumMod val="75000"/>
                </a:schemeClr>
              </a:solidFill>
              <a:cs typeface="Arial" pitchFamily="34" charset="0"/>
            </a:endParaRPr>
          </a:p>
          <a:p>
            <a:pPr marL="180340" algn="just">
              <a:lnSpc>
                <a:spcPct val="150000"/>
              </a:lnSpc>
            </a:pPr>
            <a:r>
              <a:rPr lang="en-US" sz="1600" dirty="0" err="1" smtClean="0">
                <a:solidFill>
                  <a:schemeClr val="accent2">
                    <a:lumMod val="75000"/>
                  </a:schemeClr>
                </a:solidFill>
                <a:cs typeface="Arial" pitchFamily="34" charset="0"/>
              </a:rPr>
              <a:t>Según</a:t>
            </a:r>
            <a:r>
              <a:rPr lang="en-US" sz="1600" dirty="0" smtClean="0">
                <a:solidFill>
                  <a:schemeClr val="accent2">
                    <a:lumMod val="75000"/>
                  </a:schemeClr>
                </a:solidFill>
                <a:cs typeface="Arial" pitchFamily="34" charset="0"/>
              </a:rPr>
              <a:t> </a:t>
            </a:r>
            <a:r>
              <a:rPr lang="en-US" sz="1600" dirty="0" err="1">
                <a:solidFill>
                  <a:schemeClr val="accent2">
                    <a:lumMod val="75000"/>
                  </a:schemeClr>
                </a:solidFill>
                <a:cs typeface="Arial" pitchFamily="34" charset="0"/>
              </a:rPr>
              <a:t>estimaciones</a:t>
            </a:r>
            <a:r>
              <a:rPr lang="en-US" sz="1600" dirty="0">
                <a:solidFill>
                  <a:schemeClr val="accent2">
                    <a:lumMod val="75000"/>
                  </a:schemeClr>
                </a:solidFill>
                <a:cs typeface="Arial" pitchFamily="34" charset="0"/>
              </a:rPr>
              <a:t> del INFONA la </a:t>
            </a:r>
            <a:r>
              <a:rPr lang="en-US" sz="1600" dirty="0" err="1">
                <a:solidFill>
                  <a:schemeClr val="accent2">
                    <a:lumMod val="75000"/>
                  </a:schemeClr>
                </a:solidFill>
                <a:cs typeface="Arial" pitchFamily="34" charset="0"/>
              </a:rPr>
              <a:t>superficie</a:t>
            </a:r>
            <a:r>
              <a:rPr lang="en-US" sz="1600" dirty="0">
                <a:solidFill>
                  <a:schemeClr val="accent2">
                    <a:lumMod val="75000"/>
                  </a:schemeClr>
                </a:solidFill>
                <a:cs typeface="Arial" pitchFamily="34" charset="0"/>
              </a:rPr>
              <a:t> de </a:t>
            </a:r>
            <a:r>
              <a:rPr lang="en-US" sz="1600" dirty="0" err="1">
                <a:solidFill>
                  <a:schemeClr val="accent2">
                    <a:lumMod val="75000"/>
                  </a:schemeClr>
                </a:solidFill>
                <a:cs typeface="Arial" pitchFamily="34" charset="0"/>
              </a:rPr>
              <a:t>Plantaciones</a:t>
            </a:r>
            <a:r>
              <a:rPr lang="en-US" sz="1600" dirty="0">
                <a:solidFill>
                  <a:schemeClr val="accent2">
                    <a:lumMod val="75000"/>
                  </a:schemeClr>
                </a:solidFill>
                <a:cs typeface="Arial" pitchFamily="34" charset="0"/>
              </a:rPr>
              <a:t> </a:t>
            </a:r>
            <a:r>
              <a:rPr lang="en-US" sz="1600" dirty="0" err="1">
                <a:solidFill>
                  <a:schemeClr val="accent2">
                    <a:lumMod val="75000"/>
                  </a:schemeClr>
                </a:solidFill>
                <a:cs typeface="Arial" pitchFamily="34" charset="0"/>
              </a:rPr>
              <a:t>Forestales</a:t>
            </a:r>
            <a:r>
              <a:rPr lang="en-US" sz="1600" dirty="0">
                <a:solidFill>
                  <a:schemeClr val="accent2">
                    <a:lumMod val="75000"/>
                  </a:schemeClr>
                </a:solidFill>
                <a:cs typeface="Arial" pitchFamily="34" charset="0"/>
              </a:rPr>
              <a:t> para </a:t>
            </a:r>
            <a:r>
              <a:rPr lang="en-US" sz="1600" dirty="0" err="1">
                <a:solidFill>
                  <a:schemeClr val="accent2">
                    <a:lumMod val="75000"/>
                  </a:schemeClr>
                </a:solidFill>
                <a:cs typeface="Arial" pitchFamily="34" charset="0"/>
              </a:rPr>
              <a:t>cubrir</a:t>
            </a:r>
            <a:r>
              <a:rPr lang="en-US" sz="1600" dirty="0">
                <a:solidFill>
                  <a:schemeClr val="accent2">
                    <a:lumMod val="75000"/>
                  </a:schemeClr>
                </a:solidFill>
                <a:cs typeface="Arial" pitchFamily="34" charset="0"/>
              </a:rPr>
              <a:t> </a:t>
            </a:r>
            <a:r>
              <a:rPr lang="es-PY" sz="1600" dirty="0">
                <a:solidFill>
                  <a:schemeClr val="accent2">
                    <a:lumMod val="75000"/>
                  </a:schemeClr>
                </a:solidFill>
                <a:cs typeface="Arial" pitchFamily="34" charset="0"/>
              </a:rPr>
              <a:t>el déficit de biomasa sólida </a:t>
            </a:r>
            <a:r>
              <a:rPr lang="es-PY" sz="1600" dirty="0" smtClean="0">
                <a:solidFill>
                  <a:schemeClr val="accent2">
                    <a:lumMod val="75000"/>
                  </a:schemeClr>
                </a:solidFill>
                <a:cs typeface="Arial" pitchFamily="34" charset="0"/>
              </a:rPr>
              <a:t>existente en </a:t>
            </a:r>
            <a:r>
              <a:rPr lang="es-PY" sz="1600" dirty="0">
                <a:solidFill>
                  <a:schemeClr val="accent2">
                    <a:lumMod val="75000"/>
                  </a:schemeClr>
                </a:solidFill>
                <a:cs typeface="Arial" pitchFamily="34" charset="0"/>
              </a:rPr>
              <a:t>Paraguay </a:t>
            </a:r>
            <a:r>
              <a:rPr lang="es-PY" sz="1600" dirty="0" smtClean="0">
                <a:solidFill>
                  <a:schemeClr val="accent2">
                    <a:lumMod val="75000"/>
                  </a:schemeClr>
                </a:solidFill>
                <a:cs typeface="Arial" pitchFamily="34" charset="0"/>
              </a:rPr>
              <a:t>sería de</a:t>
            </a:r>
            <a:r>
              <a:rPr lang="en-US" sz="1600" dirty="0" smtClean="0">
                <a:solidFill>
                  <a:schemeClr val="accent2">
                    <a:lumMod val="75000"/>
                  </a:schemeClr>
                </a:solidFill>
                <a:cs typeface="Arial" pitchFamily="34" charset="0"/>
              </a:rPr>
              <a:t> </a:t>
            </a:r>
            <a:r>
              <a:rPr lang="en-US" sz="1600" dirty="0">
                <a:solidFill>
                  <a:schemeClr val="accent2">
                    <a:lumMod val="75000"/>
                  </a:schemeClr>
                </a:solidFill>
                <a:cs typeface="Arial" pitchFamily="34" charset="0"/>
              </a:rPr>
              <a:t>390.000 ha.</a:t>
            </a:r>
            <a:r>
              <a:rPr lang="es-PY" sz="1600" dirty="0">
                <a:solidFill>
                  <a:schemeClr val="accent2">
                    <a:lumMod val="75000"/>
                  </a:schemeClr>
                </a:solidFill>
                <a:cs typeface="Arial" pitchFamily="34" charset="0"/>
              </a:rPr>
              <a:t> Para cubrir esta brecha, deben establecerse al menos 24.000 hectáreas de plantaciones forestales de rápido crecimiento y alto rendimiento </a:t>
            </a:r>
            <a:r>
              <a:rPr lang="es-PY" sz="1600" dirty="0" smtClean="0">
                <a:solidFill>
                  <a:schemeClr val="accent2">
                    <a:lumMod val="75000"/>
                  </a:schemeClr>
                </a:solidFill>
                <a:cs typeface="Arial" pitchFamily="34" charset="0"/>
              </a:rPr>
              <a:t>durante los próximos años.</a:t>
            </a:r>
            <a:endParaRPr lang="es-PY" sz="1600" dirty="0">
              <a:solidFill>
                <a:schemeClr val="accent2">
                  <a:lumMod val="75000"/>
                </a:schemeClr>
              </a:solidFill>
              <a:cs typeface="Arial" pitchFamily="34" charset="0"/>
            </a:endParaRPr>
          </a:p>
          <a:p>
            <a:pPr marL="180340" algn="just">
              <a:lnSpc>
                <a:spcPct val="150000"/>
              </a:lnSpc>
            </a:pPr>
            <a:r>
              <a:rPr lang="en-US" sz="1600" dirty="0" smtClean="0">
                <a:solidFill>
                  <a:schemeClr val="accent2">
                    <a:lumMod val="75000"/>
                  </a:schemeClr>
                </a:solidFill>
                <a:cs typeface="Arial" pitchFamily="34" charset="0"/>
              </a:rPr>
              <a:t>Paraguay </a:t>
            </a:r>
            <a:r>
              <a:rPr lang="en-US" sz="1600" dirty="0" err="1" smtClean="0">
                <a:solidFill>
                  <a:schemeClr val="accent2">
                    <a:lumMod val="75000"/>
                  </a:schemeClr>
                </a:solidFill>
                <a:cs typeface="Arial" pitchFamily="34" charset="0"/>
              </a:rPr>
              <a:t>cuenta</a:t>
            </a:r>
            <a:r>
              <a:rPr lang="en-US" sz="1600" dirty="0" smtClean="0">
                <a:solidFill>
                  <a:schemeClr val="accent2">
                    <a:lumMod val="75000"/>
                  </a:schemeClr>
                </a:solidFill>
                <a:cs typeface="Arial" pitchFamily="34" charset="0"/>
              </a:rPr>
              <a:t> con  </a:t>
            </a:r>
            <a:r>
              <a:rPr lang="en-US" sz="1600" dirty="0" err="1" smtClean="0">
                <a:solidFill>
                  <a:schemeClr val="accent2">
                    <a:lumMod val="75000"/>
                  </a:schemeClr>
                </a:solidFill>
                <a:cs typeface="Arial" pitchFamily="34" charset="0"/>
              </a:rPr>
              <a:t>alrededor</a:t>
            </a:r>
            <a:r>
              <a:rPr lang="en-US" sz="1600" dirty="0" smtClean="0">
                <a:solidFill>
                  <a:schemeClr val="accent2">
                    <a:lumMod val="75000"/>
                  </a:schemeClr>
                </a:solidFill>
                <a:cs typeface="Arial" pitchFamily="34" charset="0"/>
              </a:rPr>
              <a:t> de 160.000  </a:t>
            </a:r>
            <a:r>
              <a:rPr lang="en-US" sz="1600" dirty="0" err="1" smtClean="0">
                <a:solidFill>
                  <a:schemeClr val="accent2">
                    <a:lumMod val="75000"/>
                  </a:schemeClr>
                </a:solidFill>
                <a:cs typeface="Arial" pitchFamily="34" charset="0"/>
              </a:rPr>
              <a:t>hectáreas</a:t>
            </a:r>
            <a:r>
              <a:rPr lang="en-US" sz="1600" dirty="0" smtClean="0">
                <a:solidFill>
                  <a:schemeClr val="accent2">
                    <a:lumMod val="75000"/>
                  </a:schemeClr>
                </a:solidFill>
                <a:cs typeface="Arial" pitchFamily="34" charset="0"/>
              </a:rPr>
              <a:t> de </a:t>
            </a:r>
            <a:r>
              <a:rPr lang="en-US" sz="1600" dirty="0" err="1" smtClean="0">
                <a:solidFill>
                  <a:schemeClr val="accent2">
                    <a:lumMod val="75000"/>
                  </a:schemeClr>
                </a:solidFill>
                <a:cs typeface="Arial" pitchFamily="34" charset="0"/>
              </a:rPr>
              <a:t>Plantaciones</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Forestales</a:t>
            </a:r>
            <a:r>
              <a:rPr lang="en-US" sz="1600" dirty="0" smtClean="0">
                <a:solidFill>
                  <a:schemeClr val="accent2">
                    <a:lumMod val="75000"/>
                  </a:schemeClr>
                </a:solidFill>
                <a:cs typeface="Arial" pitchFamily="34" charset="0"/>
              </a:rPr>
              <a:t>. </a:t>
            </a:r>
          </a:p>
          <a:p>
            <a:pPr marL="466090" indent="-285750" algn="just">
              <a:lnSpc>
                <a:spcPct val="150000"/>
              </a:lnSpc>
              <a:buFont typeface="Wingdings" pitchFamily="2" charset="2"/>
              <a:buChar char="Ø"/>
            </a:pPr>
            <a:r>
              <a:rPr lang="en-US" sz="1600" dirty="0" err="1" smtClean="0">
                <a:solidFill>
                  <a:schemeClr val="accent2">
                    <a:lumMod val="75000"/>
                  </a:schemeClr>
                </a:solidFill>
                <a:cs typeface="Arial" pitchFamily="34" charset="0"/>
              </a:rPr>
              <a:t>Nuestro</a:t>
            </a:r>
            <a:r>
              <a:rPr lang="en-US" sz="1600" dirty="0" smtClean="0">
                <a:solidFill>
                  <a:schemeClr val="accent2">
                    <a:lumMod val="75000"/>
                  </a:schemeClr>
                </a:solidFill>
                <a:cs typeface="Arial" pitchFamily="34" charset="0"/>
              </a:rPr>
              <a:t> País </a:t>
            </a:r>
            <a:r>
              <a:rPr lang="en-US" sz="1600" dirty="0" err="1" smtClean="0">
                <a:solidFill>
                  <a:schemeClr val="accent2">
                    <a:lumMod val="75000"/>
                  </a:schemeClr>
                </a:solidFill>
                <a:cs typeface="Arial" pitchFamily="34" charset="0"/>
              </a:rPr>
              <a:t>tiene</a:t>
            </a:r>
            <a:r>
              <a:rPr lang="en-US" sz="1600" dirty="0" smtClean="0">
                <a:solidFill>
                  <a:schemeClr val="accent2">
                    <a:lumMod val="75000"/>
                  </a:schemeClr>
                </a:solidFill>
                <a:cs typeface="Arial" pitchFamily="34" charset="0"/>
              </a:rPr>
              <a:t> la </a:t>
            </a:r>
            <a:r>
              <a:rPr lang="en-US" sz="1600" dirty="0" err="1" smtClean="0">
                <a:solidFill>
                  <a:schemeClr val="accent2">
                    <a:lumMod val="75000"/>
                  </a:schemeClr>
                </a:solidFill>
                <a:cs typeface="Arial" pitchFamily="34" charset="0"/>
              </a:rPr>
              <a:t>menor</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superficie</a:t>
            </a:r>
            <a:r>
              <a:rPr lang="en-US" sz="1600" dirty="0" smtClean="0">
                <a:solidFill>
                  <a:schemeClr val="accent2">
                    <a:lumMod val="75000"/>
                  </a:schemeClr>
                </a:solidFill>
                <a:cs typeface="Arial" pitchFamily="34" charset="0"/>
              </a:rPr>
              <a:t> de </a:t>
            </a:r>
            <a:r>
              <a:rPr lang="en-US" sz="1600" dirty="0" err="1" smtClean="0">
                <a:solidFill>
                  <a:schemeClr val="accent2">
                    <a:lumMod val="75000"/>
                  </a:schemeClr>
                </a:solidFill>
                <a:cs typeface="Arial" pitchFamily="34" charset="0"/>
              </a:rPr>
              <a:t>Plantaciones</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Forestales</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en</a:t>
            </a:r>
            <a:r>
              <a:rPr lang="en-US" sz="1600" dirty="0" smtClean="0">
                <a:solidFill>
                  <a:schemeClr val="accent2">
                    <a:lumMod val="75000"/>
                  </a:schemeClr>
                </a:solidFill>
                <a:cs typeface="Arial" pitchFamily="34" charset="0"/>
              </a:rPr>
              <a:t> </a:t>
            </a:r>
            <a:r>
              <a:rPr lang="en-US" sz="1600" dirty="0" err="1" smtClean="0">
                <a:solidFill>
                  <a:schemeClr val="accent2">
                    <a:lumMod val="75000"/>
                  </a:schemeClr>
                </a:solidFill>
                <a:cs typeface="Arial" pitchFamily="34" charset="0"/>
              </a:rPr>
              <a:t>toda</a:t>
            </a:r>
            <a:r>
              <a:rPr lang="en-US" sz="1600" dirty="0" smtClean="0">
                <a:solidFill>
                  <a:schemeClr val="accent2">
                    <a:lumMod val="75000"/>
                  </a:schemeClr>
                </a:solidFill>
                <a:cs typeface="Arial" pitchFamily="34" charset="0"/>
              </a:rPr>
              <a:t> la </a:t>
            </a:r>
            <a:r>
              <a:rPr lang="en-US" sz="1600" dirty="0" err="1" smtClean="0">
                <a:solidFill>
                  <a:schemeClr val="accent2">
                    <a:lumMod val="75000"/>
                  </a:schemeClr>
                </a:solidFill>
                <a:cs typeface="Arial" pitchFamily="34" charset="0"/>
              </a:rPr>
              <a:t>Región</a:t>
            </a:r>
            <a:r>
              <a:rPr lang="en-US" sz="1600" dirty="0" smtClean="0">
                <a:solidFill>
                  <a:schemeClr val="accent2">
                    <a:lumMod val="75000"/>
                  </a:schemeClr>
                </a:solidFill>
                <a:cs typeface="Arial" pitchFamily="34" charset="0"/>
              </a:rPr>
              <a:t>.</a:t>
            </a:r>
          </a:p>
          <a:p>
            <a:pPr marL="466090" indent="-285750" algn="just">
              <a:lnSpc>
                <a:spcPct val="150000"/>
              </a:lnSpc>
              <a:buFont typeface="Wingdings" pitchFamily="2" charset="2"/>
              <a:buChar char="Ø"/>
            </a:pPr>
            <a:r>
              <a:rPr lang="en-US" sz="1600" b="1" dirty="0" smtClean="0">
                <a:solidFill>
                  <a:schemeClr val="accent2">
                    <a:lumMod val="75000"/>
                  </a:schemeClr>
                </a:solidFill>
                <a:cs typeface="Arial" pitchFamily="34" charset="0"/>
              </a:rPr>
              <a:t> </a:t>
            </a:r>
            <a:r>
              <a:rPr lang="en-US" b="1" dirty="0" smtClean="0">
                <a:solidFill>
                  <a:schemeClr val="accent2">
                    <a:lumMod val="75000"/>
                  </a:schemeClr>
                </a:solidFill>
                <a:cs typeface="Arial" pitchFamily="34" charset="0"/>
              </a:rPr>
              <a:t>La </a:t>
            </a:r>
            <a:r>
              <a:rPr lang="en-US" b="1" dirty="0" err="1" smtClean="0">
                <a:solidFill>
                  <a:schemeClr val="accent2">
                    <a:lumMod val="75000"/>
                  </a:schemeClr>
                </a:solidFill>
                <a:cs typeface="Arial" pitchFamily="34" charset="0"/>
              </a:rPr>
              <a:t>razón</a:t>
            </a:r>
            <a:r>
              <a:rPr lang="en-US" b="1" dirty="0" smtClean="0">
                <a:solidFill>
                  <a:schemeClr val="accent2">
                    <a:lumMod val="75000"/>
                  </a:schemeClr>
                </a:solidFill>
                <a:cs typeface="Arial" pitchFamily="34" charset="0"/>
              </a:rPr>
              <a:t> principal del </a:t>
            </a:r>
            <a:r>
              <a:rPr lang="en-US" b="1" dirty="0" err="1" smtClean="0">
                <a:solidFill>
                  <a:schemeClr val="accent2">
                    <a:lumMod val="75000"/>
                  </a:schemeClr>
                </a:solidFill>
                <a:cs typeface="Arial" pitchFamily="34" charset="0"/>
              </a:rPr>
              <a:t>déficit</a:t>
            </a:r>
            <a:r>
              <a:rPr lang="en-US" b="1" dirty="0" smtClean="0">
                <a:solidFill>
                  <a:schemeClr val="accent2">
                    <a:lumMod val="75000"/>
                  </a:schemeClr>
                </a:solidFill>
                <a:cs typeface="Arial" pitchFamily="34" charset="0"/>
              </a:rPr>
              <a:t> de </a:t>
            </a:r>
            <a:r>
              <a:rPr lang="en-US" b="1" dirty="0" err="1" smtClean="0">
                <a:solidFill>
                  <a:schemeClr val="accent2">
                    <a:lumMod val="75000"/>
                  </a:schemeClr>
                </a:solidFill>
                <a:cs typeface="Arial" pitchFamily="34" charset="0"/>
              </a:rPr>
              <a:t>Plantaciones</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radica</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en</a:t>
            </a:r>
            <a:r>
              <a:rPr lang="en-US" b="1" dirty="0" smtClean="0">
                <a:solidFill>
                  <a:schemeClr val="accent2">
                    <a:lumMod val="75000"/>
                  </a:schemeClr>
                </a:solidFill>
                <a:cs typeface="Arial" pitchFamily="34" charset="0"/>
              </a:rPr>
              <a:t> la </a:t>
            </a:r>
            <a:r>
              <a:rPr lang="en-US" b="1" dirty="0" err="1" smtClean="0">
                <a:solidFill>
                  <a:schemeClr val="accent2">
                    <a:lumMod val="75000"/>
                  </a:schemeClr>
                </a:solidFill>
                <a:cs typeface="Arial" pitchFamily="34" charset="0"/>
              </a:rPr>
              <a:t>falta</a:t>
            </a:r>
            <a:r>
              <a:rPr lang="en-US" b="1" dirty="0" smtClean="0">
                <a:solidFill>
                  <a:schemeClr val="accent2">
                    <a:lumMod val="75000"/>
                  </a:schemeClr>
                </a:solidFill>
                <a:cs typeface="Arial" pitchFamily="34" charset="0"/>
              </a:rPr>
              <a:t> de </a:t>
            </a:r>
            <a:r>
              <a:rPr lang="en-US" b="1" dirty="0" err="1" smtClean="0">
                <a:solidFill>
                  <a:schemeClr val="accent2">
                    <a:lumMod val="75000"/>
                  </a:schemeClr>
                </a:solidFill>
                <a:cs typeface="Arial" pitchFamily="34" charset="0"/>
              </a:rPr>
              <a:t>financiación</a:t>
            </a:r>
            <a:r>
              <a:rPr lang="en-US" b="1" dirty="0" smtClean="0">
                <a:solidFill>
                  <a:schemeClr val="accent2">
                    <a:lumMod val="75000"/>
                  </a:schemeClr>
                </a:solidFill>
                <a:cs typeface="Arial" pitchFamily="34" charset="0"/>
              </a:rPr>
              <a:t> a largo </a:t>
            </a:r>
            <a:r>
              <a:rPr lang="en-US" b="1" dirty="0" err="1" smtClean="0">
                <a:solidFill>
                  <a:schemeClr val="accent2">
                    <a:lumMod val="75000"/>
                  </a:schemeClr>
                </a:solidFill>
                <a:cs typeface="Arial" pitchFamily="34" charset="0"/>
              </a:rPr>
              <a:t>plazo</a:t>
            </a:r>
            <a:r>
              <a:rPr lang="en-US" b="1" dirty="0" smtClean="0">
                <a:solidFill>
                  <a:schemeClr val="accent2">
                    <a:lumMod val="75000"/>
                  </a:schemeClr>
                </a:solidFill>
                <a:cs typeface="Arial" pitchFamily="34" charset="0"/>
              </a:rPr>
              <a:t> y con </a:t>
            </a:r>
            <a:r>
              <a:rPr lang="en-US" b="1" dirty="0" err="1" smtClean="0">
                <a:solidFill>
                  <a:schemeClr val="accent2">
                    <a:lumMod val="75000"/>
                  </a:schemeClr>
                </a:solidFill>
                <a:cs typeface="Arial" pitchFamily="34" charset="0"/>
              </a:rPr>
              <a:t>tasas</a:t>
            </a:r>
            <a:r>
              <a:rPr lang="en-US" b="1" dirty="0" smtClean="0">
                <a:solidFill>
                  <a:schemeClr val="accent2">
                    <a:lumMod val="75000"/>
                  </a:schemeClr>
                </a:solidFill>
                <a:cs typeface="Arial" pitchFamily="34" charset="0"/>
              </a:rPr>
              <a:t> de </a:t>
            </a:r>
            <a:r>
              <a:rPr lang="en-US" b="1" dirty="0" err="1" smtClean="0">
                <a:solidFill>
                  <a:schemeClr val="accent2">
                    <a:lumMod val="75000"/>
                  </a:schemeClr>
                </a:solidFill>
                <a:cs typeface="Arial" pitchFamily="34" charset="0"/>
              </a:rPr>
              <a:t>interés</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promocional</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adecuada</a:t>
            </a:r>
            <a:r>
              <a:rPr lang="en-US" b="1" dirty="0" smtClean="0">
                <a:solidFill>
                  <a:schemeClr val="accent2">
                    <a:lumMod val="75000"/>
                  </a:schemeClr>
                </a:solidFill>
                <a:cs typeface="Arial" pitchFamily="34" charset="0"/>
              </a:rPr>
              <a:t>. </a:t>
            </a:r>
          </a:p>
          <a:p>
            <a:pPr marL="466090" indent="-285750" algn="just">
              <a:lnSpc>
                <a:spcPct val="150000"/>
              </a:lnSpc>
              <a:buFont typeface="Wingdings" pitchFamily="2" charset="2"/>
              <a:buChar char="Ø"/>
            </a:pPr>
            <a:r>
              <a:rPr lang="en-US" b="1" dirty="0" err="1" smtClean="0">
                <a:solidFill>
                  <a:schemeClr val="accent2">
                    <a:lumMod val="75000"/>
                  </a:schemeClr>
                </a:solidFill>
                <a:cs typeface="Arial" pitchFamily="34" charset="0"/>
              </a:rPr>
              <a:t>Falta</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también</a:t>
            </a:r>
            <a:r>
              <a:rPr lang="en-US" b="1" dirty="0" smtClean="0">
                <a:solidFill>
                  <a:schemeClr val="accent2">
                    <a:lumMod val="75000"/>
                  </a:schemeClr>
                </a:solidFill>
                <a:cs typeface="Arial" pitchFamily="34" charset="0"/>
              </a:rPr>
              <a:t> la </a:t>
            </a:r>
            <a:r>
              <a:rPr lang="en-US" b="1" dirty="0" err="1" smtClean="0">
                <a:solidFill>
                  <a:schemeClr val="accent2">
                    <a:lumMod val="75000"/>
                  </a:schemeClr>
                </a:solidFill>
                <a:cs typeface="Arial" pitchFamily="34" charset="0"/>
              </a:rPr>
              <a:t>implementación</a:t>
            </a:r>
            <a:r>
              <a:rPr lang="en-US" b="1" dirty="0" smtClean="0">
                <a:solidFill>
                  <a:schemeClr val="accent2">
                    <a:lumMod val="75000"/>
                  </a:schemeClr>
                </a:solidFill>
                <a:cs typeface="Arial" pitchFamily="34" charset="0"/>
              </a:rPr>
              <a:t> del </a:t>
            </a:r>
            <a:r>
              <a:rPr lang="en-US" b="1" dirty="0" err="1" smtClean="0">
                <a:solidFill>
                  <a:schemeClr val="accent2">
                    <a:lumMod val="75000"/>
                  </a:schemeClr>
                </a:solidFill>
                <a:cs typeface="Arial" pitchFamily="34" charset="0"/>
              </a:rPr>
              <a:t>Fondo</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Forestal</a:t>
            </a:r>
            <a:r>
              <a:rPr lang="en-US" b="1" dirty="0" smtClean="0">
                <a:solidFill>
                  <a:schemeClr val="accent2">
                    <a:lumMod val="75000"/>
                  </a:schemeClr>
                </a:solidFill>
                <a:cs typeface="Arial" pitchFamily="34" charset="0"/>
              </a:rPr>
              <a:t> para </a:t>
            </a:r>
            <a:r>
              <a:rPr lang="en-US" b="1" dirty="0" err="1" smtClean="0">
                <a:solidFill>
                  <a:schemeClr val="accent2">
                    <a:lumMod val="75000"/>
                  </a:schemeClr>
                </a:solidFill>
                <a:cs typeface="Arial" pitchFamily="34" charset="0"/>
              </a:rPr>
              <a:t>manejo</a:t>
            </a:r>
            <a:r>
              <a:rPr lang="en-US" b="1" dirty="0" smtClean="0">
                <a:solidFill>
                  <a:schemeClr val="accent2">
                    <a:lumMod val="75000"/>
                  </a:schemeClr>
                </a:solidFill>
                <a:cs typeface="Arial" pitchFamily="34" charset="0"/>
              </a:rPr>
              <a:t> de </a:t>
            </a:r>
            <a:r>
              <a:rPr lang="en-US" b="1" dirty="0" err="1" smtClean="0">
                <a:solidFill>
                  <a:schemeClr val="accent2">
                    <a:lumMod val="75000"/>
                  </a:schemeClr>
                </a:solidFill>
                <a:cs typeface="Arial" pitchFamily="34" charset="0"/>
              </a:rPr>
              <a:t>recursos</a:t>
            </a:r>
            <a:r>
              <a:rPr lang="en-US" b="1" dirty="0" smtClean="0">
                <a:solidFill>
                  <a:schemeClr val="accent2">
                    <a:lumMod val="75000"/>
                  </a:schemeClr>
                </a:solidFill>
                <a:cs typeface="Arial" pitchFamily="34" charset="0"/>
              </a:rPr>
              <a:t> </a:t>
            </a:r>
            <a:r>
              <a:rPr lang="en-US" b="1" dirty="0" err="1" smtClean="0">
                <a:solidFill>
                  <a:schemeClr val="accent2">
                    <a:lumMod val="75000"/>
                  </a:schemeClr>
                </a:solidFill>
                <a:cs typeface="Arial" pitchFamily="34" charset="0"/>
              </a:rPr>
              <a:t>nacionales</a:t>
            </a:r>
            <a:r>
              <a:rPr lang="en-US" b="1" dirty="0" smtClean="0">
                <a:solidFill>
                  <a:schemeClr val="accent2">
                    <a:lumMod val="75000"/>
                  </a:schemeClr>
                </a:solidFill>
                <a:cs typeface="Arial" pitchFamily="34" charset="0"/>
              </a:rPr>
              <a:t> e </a:t>
            </a:r>
            <a:r>
              <a:rPr lang="en-US" b="1" dirty="0" err="1" smtClean="0">
                <a:solidFill>
                  <a:schemeClr val="accent2">
                    <a:lumMod val="75000"/>
                  </a:schemeClr>
                </a:solidFill>
                <a:cs typeface="Arial" pitchFamily="34" charset="0"/>
              </a:rPr>
              <a:t>internacionales</a:t>
            </a:r>
            <a:endParaRPr lang="en-US" b="1" dirty="0" smtClean="0">
              <a:solidFill>
                <a:schemeClr val="accent2">
                  <a:lumMod val="75000"/>
                </a:schemeClr>
              </a:solidFill>
              <a:cs typeface="Arial" pitchFamily="34" charset="0"/>
            </a:endParaRPr>
          </a:p>
          <a:p>
            <a:pPr marL="180340" algn="just">
              <a:lnSpc>
                <a:spcPct val="150000"/>
              </a:lnSpc>
            </a:pPr>
            <a:endParaRPr lang="en-US" sz="1600" dirty="0" smtClean="0">
              <a:solidFill>
                <a:schemeClr val="accent2">
                  <a:lumMod val="75000"/>
                </a:schemeClr>
              </a:solidFill>
              <a:cs typeface="Arial" pitchFamily="34" charset="0"/>
            </a:endParaRPr>
          </a:p>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Tree>
    <p:extLst>
      <p:ext uri="{BB962C8B-B14F-4D97-AF65-F5344CB8AC3E}">
        <p14:creationId xmlns:p14="http://schemas.microsoft.com/office/powerpoint/2010/main" val="278234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980728"/>
            <a:ext cx="2448272" cy="369332"/>
          </a:xfrm>
          <a:prstGeom prst="rect">
            <a:avLst/>
          </a:prstGeom>
          <a:noFill/>
        </p:spPr>
        <p:txBody>
          <a:bodyPr wrap="square" rtlCol="0">
            <a:spAutoFit/>
          </a:bodyPr>
          <a:lstStyle/>
          <a:p>
            <a:endParaRPr lang="en-US" dirty="0"/>
          </a:p>
        </p:txBody>
      </p:sp>
      <p:sp>
        <p:nvSpPr>
          <p:cNvPr id="6" name="TextBox 5"/>
          <p:cNvSpPr txBox="1"/>
          <p:nvPr/>
        </p:nvSpPr>
        <p:spPr>
          <a:xfrm>
            <a:off x="274035" y="764704"/>
            <a:ext cx="5018045" cy="369332"/>
          </a:xfrm>
          <a:prstGeom prst="rect">
            <a:avLst/>
          </a:prstGeom>
          <a:noFill/>
        </p:spPr>
        <p:txBody>
          <a:bodyPr wrap="square" rtlCol="0">
            <a:spAutoFit/>
          </a:bodyPr>
          <a:lstStyle/>
          <a:p>
            <a:r>
              <a:rPr lang="en-US" u="sng" dirty="0" smtClean="0">
                <a:solidFill>
                  <a:schemeClr val="accent2">
                    <a:lumMod val="75000"/>
                  </a:schemeClr>
                </a:solidFill>
              </a:rPr>
              <a:t>2. INVERTIR EN PLANTACIONES FORESTALES </a:t>
            </a:r>
            <a:endParaRPr lang="en-US" u="sng" dirty="0">
              <a:solidFill>
                <a:schemeClr val="accent2">
                  <a:lumMod val="75000"/>
                </a:schemeClr>
              </a:solidFill>
            </a:endParaRPr>
          </a:p>
        </p:txBody>
      </p:sp>
      <p:sp>
        <p:nvSpPr>
          <p:cNvPr id="5" name="Rectangle 4"/>
          <p:cNvSpPr/>
          <p:nvPr/>
        </p:nvSpPr>
        <p:spPr>
          <a:xfrm>
            <a:off x="0" y="1035131"/>
            <a:ext cx="9144000" cy="7848302"/>
          </a:xfrm>
          <a:prstGeom prst="rect">
            <a:avLst/>
          </a:prstGeom>
        </p:spPr>
        <p:txBody>
          <a:bodyPr wrap="square">
            <a:spAutoFit/>
          </a:bodyPr>
          <a:lstStyle/>
          <a:p>
            <a:endParaRPr lang="es-PY" sz="1600" dirty="0" smtClean="0">
              <a:solidFill>
                <a:schemeClr val="accent2">
                  <a:lumMod val="75000"/>
                </a:schemeClr>
              </a:solidFill>
            </a:endParaRPr>
          </a:p>
          <a:p>
            <a:r>
              <a:rPr lang="es-PY" sz="1600" dirty="0" smtClean="0">
                <a:solidFill>
                  <a:schemeClr val="accent2">
                    <a:lumMod val="75000"/>
                  </a:schemeClr>
                </a:solidFill>
              </a:rPr>
              <a:t>La </a:t>
            </a:r>
            <a:r>
              <a:rPr lang="es-PY" sz="1600" dirty="0">
                <a:solidFill>
                  <a:schemeClr val="accent2">
                    <a:lumMod val="75000"/>
                  </a:schemeClr>
                </a:solidFill>
              </a:rPr>
              <a:t>promoción de las plantaciones forestales en el país es importante por varias razones, entre ellas la estratégica ya que se vinculada al abastecimiento de combustibles, leña para consumo familiar, así como Biomasa Forestal para las Industrias y sustitución de importaciones de combustibles derivados del petróleo</a:t>
            </a:r>
            <a:r>
              <a:rPr lang="es-PY" sz="1600" dirty="0" smtClean="0">
                <a:solidFill>
                  <a:schemeClr val="accent2">
                    <a:lumMod val="75000"/>
                  </a:schemeClr>
                </a:solidFill>
              </a:rPr>
              <a:t>.</a:t>
            </a:r>
          </a:p>
          <a:p>
            <a:endParaRPr lang="es-PY" sz="1600" dirty="0">
              <a:solidFill>
                <a:schemeClr val="accent2">
                  <a:lumMod val="75000"/>
                </a:schemeClr>
              </a:solidFill>
            </a:endParaRPr>
          </a:p>
          <a:p>
            <a:r>
              <a:rPr lang="es-PY" sz="1600" dirty="0">
                <a:solidFill>
                  <a:schemeClr val="accent2">
                    <a:lumMod val="75000"/>
                  </a:schemeClr>
                </a:solidFill>
              </a:rPr>
              <a:t>También </a:t>
            </a:r>
            <a:r>
              <a:rPr lang="es-PY" sz="1600" dirty="0" smtClean="0">
                <a:solidFill>
                  <a:schemeClr val="accent2">
                    <a:lumMod val="75000"/>
                  </a:schemeClr>
                </a:solidFill>
              </a:rPr>
              <a:t>a tener en cuenta las  </a:t>
            </a:r>
            <a:r>
              <a:rPr lang="es-PY" sz="1600" dirty="0">
                <a:solidFill>
                  <a:schemeClr val="accent2">
                    <a:lumMod val="75000"/>
                  </a:schemeClr>
                </a:solidFill>
              </a:rPr>
              <a:t>razones económicas, sociales y políticas ya que está demostrado en los estudios de factibilidad la rentabilidad de las Inversiones Forestales y esas Inversiones serán posibles con la contratación de la mano de obra disponible y el aprovechamiento industrial de la madera, con la consiguiente expansión de la cadena de valores y los ingresos que genera.</a:t>
            </a:r>
            <a:r>
              <a:rPr lang="es-PY" dirty="0"/>
              <a:t> </a:t>
            </a:r>
          </a:p>
          <a:p>
            <a:pPr marL="180340" algn="just">
              <a:lnSpc>
                <a:spcPct val="150000"/>
              </a:lnSpc>
            </a:pPr>
            <a:endParaRPr lang="en-US" sz="1600" dirty="0" smtClean="0">
              <a:solidFill>
                <a:schemeClr val="accent2">
                  <a:lumMod val="75000"/>
                </a:schemeClr>
              </a:solidFill>
              <a:cs typeface="Arial" pitchFamily="34" charset="0"/>
            </a:endParaRPr>
          </a:p>
          <a:p>
            <a:r>
              <a:rPr lang="en-GB" sz="1600" dirty="0" smtClean="0">
                <a:solidFill>
                  <a:schemeClr val="accent2">
                    <a:lumMod val="75000"/>
                  </a:schemeClr>
                </a:solidFill>
                <a:cs typeface="Arial" pitchFamily="34" charset="0"/>
              </a:rPr>
              <a:t>VENTAJAS COMPARATIVAS: Las </a:t>
            </a:r>
            <a:r>
              <a:rPr lang="en-GB" sz="1600" dirty="0" err="1" smtClean="0">
                <a:solidFill>
                  <a:schemeClr val="accent2">
                    <a:lumMod val="75000"/>
                  </a:schemeClr>
                </a:solidFill>
                <a:cs typeface="Arial" pitchFamily="34" charset="0"/>
              </a:rPr>
              <a:t>extraordinarias</a:t>
            </a:r>
            <a:r>
              <a:rPr lang="en-GB" sz="1600" dirty="0" smtClean="0">
                <a:solidFill>
                  <a:schemeClr val="accent2">
                    <a:lumMod val="75000"/>
                  </a:schemeClr>
                </a:solidFill>
                <a:cs typeface="Arial" pitchFamily="34" charset="0"/>
              </a:rPr>
              <a:t> y </a:t>
            </a:r>
            <a:r>
              <a:rPr lang="en-GB" sz="1600" dirty="0" err="1" smtClean="0">
                <a:solidFill>
                  <a:schemeClr val="accent2">
                    <a:lumMod val="75000"/>
                  </a:schemeClr>
                </a:solidFill>
                <a:cs typeface="Arial" pitchFamily="34" charset="0"/>
              </a:rPr>
              <a:t>ventajosas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características</a:t>
            </a:r>
            <a:r>
              <a:rPr lang="en-GB" sz="1600" dirty="0" smtClean="0">
                <a:solidFill>
                  <a:schemeClr val="accent2">
                    <a:lumMod val="75000"/>
                  </a:schemeClr>
                </a:solidFill>
                <a:cs typeface="Arial" pitchFamily="34" charset="0"/>
              </a:rPr>
              <a:t> de </a:t>
            </a:r>
            <a:r>
              <a:rPr lang="en-GB" sz="1600" dirty="0" err="1" smtClean="0">
                <a:solidFill>
                  <a:schemeClr val="accent2">
                    <a:lumMod val="75000"/>
                  </a:schemeClr>
                </a:solidFill>
                <a:cs typeface="Arial" pitchFamily="34" charset="0"/>
              </a:rPr>
              <a:t>Suelo</a:t>
            </a:r>
            <a:r>
              <a:rPr lang="en-GB" sz="1600" dirty="0" smtClean="0">
                <a:solidFill>
                  <a:schemeClr val="accent2">
                    <a:lumMod val="75000"/>
                  </a:schemeClr>
                </a:solidFill>
                <a:cs typeface="Arial" pitchFamily="34" charset="0"/>
              </a:rPr>
              <a:t> y de </a:t>
            </a:r>
            <a:r>
              <a:rPr lang="en-GB" sz="1600" dirty="0" err="1" smtClean="0">
                <a:solidFill>
                  <a:schemeClr val="accent2">
                    <a:lumMod val="75000"/>
                  </a:schemeClr>
                </a:solidFill>
                <a:cs typeface="Arial" pitchFamily="34" charset="0"/>
              </a:rPr>
              <a:t>Clima</a:t>
            </a:r>
            <a:r>
              <a:rPr lang="en-GB" sz="1600" dirty="0" smtClean="0">
                <a:solidFill>
                  <a:schemeClr val="accent2">
                    <a:lumMod val="75000"/>
                  </a:schemeClr>
                </a:solidFill>
                <a:cs typeface="Arial" pitchFamily="34" charset="0"/>
              </a:rPr>
              <a:t> que </a:t>
            </a:r>
            <a:r>
              <a:rPr lang="en-GB" sz="1600" dirty="0" err="1" smtClean="0">
                <a:solidFill>
                  <a:schemeClr val="accent2">
                    <a:lumMod val="75000"/>
                  </a:schemeClr>
                </a:solidFill>
                <a:cs typeface="Arial" pitchFamily="34" charset="0"/>
              </a:rPr>
              <a:t>tiene</a:t>
            </a:r>
            <a:r>
              <a:rPr lang="en-GB" sz="1600" dirty="0" smtClean="0">
                <a:solidFill>
                  <a:schemeClr val="accent2">
                    <a:lumMod val="75000"/>
                  </a:schemeClr>
                </a:solidFill>
                <a:cs typeface="Arial" pitchFamily="34" charset="0"/>
              </a:rPr>
              <a:t> Paraguay </a:t>
            </a:r>
            <a:r>
              <a:rPr lang="en-GB" sz="1600" dirty="0" err="1" smtClean="0">
                <a:solidFill>
                  <a:schemeClr val="accent2">
                    <a:lumMod val="75000"/>
                  </a:schemeClr>
                </a:solidFill>
                <a:cs typeface="Arial" pitchFamily="34" charset="0"/>
              </a:rPr>
              <a:t>ofrecen</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inmejorables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condiciones</a:t>
            </a:r>
            <a:r>
              <a:rPr lang="en-GB" sz="1600" dirty="0" smtClean="0">
                <a:solidFill>
                  <a:schemeClr val="accent2">
                    <a:lumMod val="75000"/>
                  </a:schemeClr>
                </a:solidFill>
                <a:cs typeface="Arial" pitchFamily="34" charset="0"/>
              </a:rPr>
              <a:t> para las </a:t>
            </a:r>
            <a:r>
              <a:rPr lang="en-GB" sz="1600" dirty="0" err="1" smtClean="0">
                <a:solidFill>
                  <a:schemeClr val="accent2">
                    <a:lumMod val="75000"/>
                  </a:schemeClr>
                </a:solidFill>
                <a:cs typeface="Arial" pitchFamily="34" charset="0"/>
              </a:rPr>
              <a:t>Plantaciones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Forestales</a:t>
            </a:r>
            <a:r>
              <a:rPr lang="en-GB" sz="1600" dirty="0" smtClean="0">
                <a:solidFill>
                  <a:schemeClr val="accent2">
                    <a:lumMod val="75000"/>
                  </a:schemeClr>
                </a:solidFill>
                <a:cs typeface="Arial" pitchFamily="34" charset="0"/>
              </a:rPr>
              <a:t>. La </a:t>
            </a:r>
            <a:r>
              <a:rPr lang="en-GB" sz="1600" dirty="0" err="1" smtClean="0">
                <a:solidFill>
                  <a:schemeClr val="accent2">
                    <a:lumMod val="75000"/>
                  </a:schemeClr>
                </a:solidFill>
                <a:cs typeface="Arial" pitchFamily="34" charset="0"/>
              </a:rPr>
              <a:t>producción</a:t>
            </a:r>
            <a:r>
              <a:rPr lang="en-GB" sz="1600" dirty="0" smtClean="0">
                <a:solidFill>
                  <a:schemeClr val="accent2">
                    <a:lumMod val="75000"/>
                  </a:schemeClr>
                </a:solidFill>
                <a:cs typeface="Arial" pitchFamily="34" charset="0"/>
              </a:rPr>
              <a:t> de </a:t>
            </a:r>
            <a:r>
              <a:rPr lang="en-GB" sz="1600" dirty="0" err="1" smtClean="0">
                <a:solidFill>
                  <a:schemeClr val="accent2">
                    <a:lumMod val="75000"/>
                  </a:schemeClr>
                </a:solidFill>
                <a:cs typeface="Arial" pitchFamily="34" charset="0"/>
              </a:rPr>
              <a:t>los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Bosques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plantados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es</a:t>
            </a:r>
            <a:r>
              <a:rPr lang="en-GB" sz="1600" dirty="0" smtClean="0">
                <a:solidFill>
                  <a:schemeClr val="accent2">
                    <a:lumMod val="75000"/>
                  </a:schemeClr>
                </a:solidFill>
                <a:cs typeface="Arial" pitchFamily="34" charset="0"/>
              </a:rPr>
              <a:t> mayor que </a:t>
            </a:r>
            <a:r>
              <a:rPr lang="en-GB" sz="1600" dirty="0" err="1" smtClean="0">
                <a:solidFill>
                  <a:schemeClr val="accent2">
                    <a:lumMod val="75000"/>
                  </a:schemeClr>
                </a:solidFill>
                <a:cs typeface="Arial" pitchFamily="34" charset="0"/>
              </a:rPr>
              <a:t>en</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Países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vecinos</a:t>
            </a:r>
            <a:r>
              <a:rPr lang="en-GB" sz="1600" dirty="0" smtClean="0">
                <a:solidFill>
                  <a:schemeClr val="accent2">
                    <a:lumMod val="75000"/>
                  </a:schemeClr>
                </a:solidFill>
                <a:cs typeface="Arial" pitchFamily="34" charset="0"/>
              </a:rPr>
              <a:t> y </a:t>
            </a:r>
            <a:r>
              <a:rPr lang="en-GB" sz="1600" dirty="0" err="1" smtClean="0">
                <a:solidFill>
                  <a:schemeClr val="accent2">
                    <a:lumMod val="75000"/>
                  </a:schemeClr>
                </a:solidFill>
                <a:cs typeface="Arial" pitchFamily="34" charset="0"/>
              </a:rPr>
              <a:t>en</a:t>
            </a:r>
            <a:r>
              <a:rPr lang="en-GB" sz="1600" dirty="0" smtClean="0">
                <a:solidFill>
                  <a:schemeClr val="accent2">
                    <a:lumMod val="75000"/>
                  </a:schemeClr>
                </a:solidFill>
                <a:cs typeface="Arial" pitchFamily="34" charset="0"/>
              </a:rPr>
              <a:t> la </a:t>
            </a:r>
            <a:r>
              <a:rPr lang="en-GB" sz="1600" dirty="0" err="1" smtClean="0">
                <a:solidFill>
                  <a:schemeClr val="accent2">
                    <a:lumMod val="75000"/>
                  </a:schemeClr>
                </a:solidFill>
                <a:cs typeface="Arial" pitchFamily="34" charset="0"/>
              </a:rPr>
              <a:t>mayoría</a:t>
            </a:r>
            <a:r>
              <a:rPr lang="en-GB" sz="1600" dirty="0" smtClean="0">
                <a:solidFill>
                  <a:schemeClr val="accent2">
                    <a:lumMod val="75000"/>
                  </a:schemeClr>
                </a:solidFill>
                <a:cs typeface="Arial" pitchFamily="34" charset="0"/>
              </a:rPr>
              <a:t> de </a:t>
            </a:r>
            <a:r>
              <a:rPr lang="en-GB" sz="1600" dirty="0" err="1" smtClean="0">
                <a:solidFill>
                  <a:schemeClr val="accent2">
                    <a:lumMod val="75000"/>
                  </a:schemeClr>
                </a:solidFill>
                <a:cs typeface="Arial" pitchFamily="34" charset="0"/>
              </a:rPr>
              <a:t>otros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Países</a:t>
            </a:r>
            <a:r>
              <a:rPr lang="en-GB" sz="1600" dirty="0" smtClean="0">
                <a:solidFill>
                  <a:schemeClr val="accent2">
                    <a:lumMod val="75000"/>
                  </a:schemeClr>
                </a:solidFill>
                <a:cs typeface="Arial" pitchFamily="34" charset="0"/>
              </a:rPr>
              <a:t>, y </a:t>
            </a:r>
            <a:r>
              <a:rPr lang="en-GB" sz="1600" dirty="0" err="1" smtClean="0">
                <a:solidFill>
                  <a:schemeClr val="accent2">
                    <a:lumMod val="75000"/>
                  </a:schemeClr>
                </a:solidFill>
                <a:cs typeface="Arial" pitchFamily="34" charset="0"/>
              </a:rPr>
              <a:t>los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tiempos</a:t>
            </a:r>
            <a:r>
              <a:rPr lang="en-GB" sz="1600" dirty="0" smtClean="0">
                <a:solidFill>
                  <a:schemeClr val="accent2">
                    <a:lumMod val="75000"/>
                  </a:schemeClr>
                </a:solidFill>
                <a:cs typeface="Arial" pitchFamily="34" charset="0"/>
              </a:rPr>
              <a:t> de </a:t>
            </a:r>
            <a:r>
              <a:rPr lang="en-GB" sz="1600" dirty="0" err="1" smtClean="0">
                <a:solidFill>
                  <a:schemeClr val="accent2">
                    <a:lumMod val="75000"/>
                  </a:schemeClr>
                </a:solidFill>
                <a:cs typeface="Arial" pitchFamily="34" charset="0"/>
              </a:rPr>
              <a:t>crecimiento</a:t>
            </a:r>
            <a:r>
              <a:rPr lang="en-GB" sz="1600" dirty="0" smtClean="0">
                <a:solidFill>
                  <a:schemeClr val="accent2">
                    <a:lumMod val="75000"/>
                  </a:schemeClr>
                </a:solidFill>
                <a:cs typeface="Arial" pitchFamily="34" charset="0"/>
              </a:rPr>
              <a:t> de </a:t>
            </a:r>
            <a:r>
              <a:rPr lang="en-GB" sz="1600" dirty="0" err="1" smtClean="0">
                <a:solidFill>
                  <a:schemeClr val="accent2">
                    <a:lumMod val="75000"/>
                  </a:schemeClr>
                </a:solidFill>
                <a:cs typeface="Arial" pitchFamily="34" charset="0"/>
              </a:rPr>
              <a:t>los</a:t>
            </a:r>
            <a:r>
              <a:rPr lang="en-GB" sz="1600" dirty="0" smtClean="0">
                <a:solidFill>
                  <a:schemeClr val="accent2">
                    <a:lumMod val="75000"/>
                  </a:schemeClr>
                </a:solidFill>
                <a:cs typeface="Arial" pitchFamily="34" charset="0"/>
              </a:rPr>
              <a:t> </a:t>
            </a:r>
            <a:r>
              <a:rPr lang="en-GB" sz="1600" dirty="0" err="1" smtClean="0">
                <a:solidFill>
                  <a:schemeClr val="accent2">
                    <a:lumMod val="75000"/>
                  </a:schemeClr>
                </a:solidFill>
                <a:cs typeface="Arial" pitchFamily="34" charset="0"/>
              </a:rPr>
              <a:t>árboles</a:t>
            </a:r>
            <a:r>
              <a:rPr lang="en-GB" sz="1600" dirty="0" smtClean="0">
                <a:solidFill>
                  <a:schemeClr val="accent2">
                    <a:lumMod val="75000"/>
                  </a:schemeClr>
                </a:solidFill>
                <a:cs typeface="Arial" pitchFamily="34" charset="0"/>
              </a:rPr>
              <a:t> son </a:t>
            </a:r>
            <a:r>
              <a:rPr lang="en-GB" sz="1600" dirty="0" err="1" smtClean="0">
                <a:solidFill>
                  <a:schemeClr val="accent2">
                    <a:lumMod val="75000"/>
                  </a:schemeClr>
                </a:solidFill>
                <a:cs typeface="Arial" pitchFamily="34" charset="0"/>
              </a:rPr>
              <a:t>menores</a:t>
            </a:r>
            <a:r>
              <a:rPr lang="en-GB" sz="1600" dirty="0" smtClean="0">
                <a:solidFill>
                  <a:schemeClr val="accent2">
                    <a:lumMod val="75000"/>
                  </a:schemeClr>
                </a:solidFill>
                <a:cs typeface="Arial" pitchFamily="34" charset="0"/>
              </a:rPr>
              <a:t>. </a:t>
            </a:r>
          </a:p>
          <a:p>
            <a:endParaRPr lang="en-GB" sz="1600" dirty="0">
              <a:solidFill>
                <a:schemeClr val="accent2">
                  <a:lumMod val="75000"/>
                </a:schemeClr>
              </a:solidFill>
              <a:cs typeface="Arial" pitchFamily="34" charset="0"/>
            </a:endParaRPr>
          </a:p>
          <a:p>
            <a:r>
              <a:rPr lang="en-GB" sz="1600" b="1" dirty="0" smtClean="0">
                <a:solidFill>
                  <a:schemeClr val="accent2">
                    <a:lumMod val="75000"/>
                  </a:schemeClr>
                </a:solidFill>
                <a:cs typeface="Arial" pitchFamily="34" charset="0"/>
              </a:rPr>
              <a:t>*</a:t>
            </a:r>
            <a:r>
              <a:rPr lang="en-GB" sz="1600" b="1" dirty="0" err="1" smtClean="0">
                <a:solidFill>
                  <a:schemeClr val="accent2">
                    <a:lumMod val="75000"/>
                  </a:schemeClr>
                </a:solidFill>
                <a:cs typeface="Arial" pitchFamily="34" charset="0"/>
              </a:rPr>
              <a:t>Certificación</a:t>
            </a:r>
            <a:r>
              <a:rPr lang="en-GB" sz="1600" b="1" dirty="0" smtClean="0">
                <a:solidFill>
                  <a:schemeClr val="accent2">
                    <a:lumMod val="75000"/>
                  </a:schemeClr>
                </a:solidFill>
                <a:cs typeface="Arial" pitchFamily="34" charset="0"/>
              </a:rPr>
              <a:t> de </a:t>
            </a:r>
            <a:r>
              <a:rPr lang="en-GB" sz="1600" b="1" dirty="0" err="1" smtClean="0">
                <a:solidFill>
                  <a:schemeClr val="accent2">
                    <a:lumMod val="75000"/>
                  </a:schemeClr>
                </a:solidFill>
                <a:cs typeface="Arial" pitchFamily="34" charset="0"/>
              </a:rPr>
              <a:t>Secuestro</a:t>
            </a:r>
            <a:r>
              <a:rPr lang="en-GB" sz="1600" b="1" dirty="0" smtClean="0">
                <a:solidFill>
                  <a:schemeClr val="accent2">
                    <a:lumMod val="75000"/>
                  </a:schemeClr>
                </a:solidFill>
                <a:cs typeface="Arial" pitchFamily="34" charset="0"/>
              </a:rPr>
              <a:t> de </a:t>
            </a:r>
            <a:r>
              <a:rPr lang="en-GB" sz="1600" b="1" dirty="0" err="1" smtClean="0">
                <a:solidFill>
                  <a:schemeClr val="accent2">
                    <a:lumMod val="75000"/>
                  </a:schemeClr>
                </a:solidFill>
                <a:cs typeface="Arial" pitchFamily="34" charset="0"/>
              </a:rPr>
              <a:t>Carbono</a:t>
            </a:r>
            <a:r>
              <a:rPr lang="en-GB" sz="1600" b="1" smtClean="0">
                <a:solidFill>
                  <a:schemeClr val="accent2">
                    <a:lumMod val="75000"/>
                  </a:schemeClr>
                </a:solidFill>
                <a:cs typeface="Arial" pitchFamily="34" charset="0"/>
              </a:rPr>
              <a:t> !</a:t>
            </a:r>
            <a:endParaRPr lang="en-GB" sz="1600" b="1" dirty="0" smtClean="0">
              <a:solidFill>
                <a:schemeClr val="accent2">
                  <a:lumMod val="75000"/>
                </a:schemeClr>
              </a:solidFill>
              <a:cs typeface="Arial" pitchFamily="34" charset="0"/>
            </a:endParaRPr>
          </a:p>
          <a:p>
            <a:endParaRPr lang="en-GB" sz="1600" dirty="0">
              <a:solidFill>
                <a:schemeClr val="accent2">
                  <a:lumMod val="75000"/>
                </a:schemeClr>
              </a:solidFill>
              <a:cs typeface="Arial" pitchFamily="34" charset="0"/>
            </a:endParaRPr>
          </a:p>
          <a:p>
            <a:pPr algn="just"/>
            <a:r>
              <a:rPr lang="en-GB" sz="1600" dirty="0" smtClean="0">
                <a:solidFill>
                  <a:schemeClr val="accent2">
                    <a:lumMod val="75000"/>
                  </a:schemeClr>
                </a:solidFill>
                <a:cs typeface="Arial" pitchFamily="34" charset="0"/>
              </a:rPr>
              <a:t> </a:t>
            </a:r>
            <a:r>
              <a:rPr lang="es-PY" sz="1600" dirty="0">
                <a:solidFill>
                  <a:schemeClr val="accent2">
                    <a:lumMod val="75000"/>
                  </a:schemeClr>
                </a:solidFill>
                <a:ea typeface="Times New Roman" panose="02020603050405020304" pitchFamily="18" charset="0"/>
                <a:cs typeface="Times New Roman" panose="02020603050405020304" pitchFamily="18" charset="0"/>
              </a:rPr>
              <a:t>El Fomento </a:t>
            </a:r>
            <a:r>
              <a:rPr lang="es-MX" sz="1600" dirty="0">
                <a:solidFill>
                  <a:schemeClr val="accent2">
                    <a:lumMod val="75000"/>
                  </a:schemeClr>
                </a:solidFill>
                <a:ea typeface="Times New Roman" panose="02020603050405020304" pitchFamily="18" charset="0"/>
                <a:cs typeface="Times New Roman" panose="02020603050405020304" pitchFamily="18" charset="0"/>
              </a:rPr>
              <a:t>de </a:t>
            </a:r>
            <a:r>
              <a:rPr lang="es-MX" sz="1600" dirty="0" smtClean="0">
                <a:solidFill>
                  <a:schemeClr val="accent2">
                    <a:lumMod val="75000"/>
                  </a:schemeClr>
                </a:solidFill>
                <a:ea typeface="Times New Roman" panose="02020603050405020304" pitchFamily="18" charset="0"/>
                <a:cs typeface="Times New Roman" panose="02020603050405020304" pitchFamily="18" charset="0"/>
              </a:rPr>
              <a:t>las Plantaciones </a:t>
            </a:r>
            <a:r>
              <a:rPr lang="es-MX" sz="1600" dirty="0">
                <a:solidFill>
                  <a:schemeClr val="accent2">
                    <a:lumMod val="75000"/>
                  </a:schemeClr>
                </a:solidFill>
                <a:ea typeface="Times New Roman" panose="02020603050405020304" pitchFamily="18" charset="0"/>
                <a:cs typeface="Times New Roman" panose="02020603050405020304" pitchFamily="18" charset="0"/>
              </a:rPr>
              <a:t>Forestales contribuye significativamente al cumplimiento del objetivo mundial de mitigación y adaptación al cambio climático postulado en el “Acuerdo de Paris”, que fuera ratificado también por Paraguay.</a:t>
            </a:r>
            <a:endParaRPr lang="es-PY" sz="1600" dirty="0">
              <a:solidFill>
                <a:schemeClr val="accent2">
                  <a:lumMod val="75000"/>
                </a:schemeClr>
              </a:solidFill>
            </a:endParaRPr>
          </a:p>
          <a:p>
            <a:pPr algn="just"/>
            <a:endParaRPr lang="es-PY" sz="1600" dirty="0"/>
          </a:p>
          <a:p>
            <a:endParaRPr lang="es-PY" sz="1600" dirty="0">
              <a:solidFill>
                <a:schemeClr val="accent2">
                  <a:lumMod val="75000"/>
                </a:schemeClr>
              </a:solidFill>
              <a:cs typeface="Arial" pitchFamily="34" charset="0"/>
            </a:endParaRPr>
          </a:p>
          <a:p>
            <a:r>
              <a:rPr lang="en-GB" dirty="0">
                <a:solidFill>
                  <a:schemeClr val="accent2">
                    <a:lumMod val="75000"/>
                  </a:schemeClr>
                </a:solidFill>
                <a:cs typeface="Arial" pitchFamily="34" charset="0"/>
              </a:rPr>
              <a:t> </a:t>
            </a:r>
            <a:endParaRPr lang="es-PY" dirty="0">
              <a:solidFill>
                <a:schemeClr val="accent2">
                  <a:lumMod val="75000"/>
                </a:schemeClr>
              </a:solidFill>
              <a:cs typeface="Arial" pitchFamily="34" charset="0"/>
            </a:endParaRPr>
          </a:p>
          <a:p>
            <a:pPr marL="180340" algn="just">
              <a:lnSpc>
                <a:spcPct val="150000"/>
              </a:lnSpc>
            </a:pPr>
            <a:endParaRPr lang="en-US" dirty="0" smtClean="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spcAft>
                <a:spcPts val="0"/>
              </a:spcAft>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spcAft>
                <a:spcPts val="0"/>
              </a:spcAft>
            </a:pPr>
            <a:endParaRPr lang="en-US" dirty="0" smtClean="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375" y="124350"/>
            <a:ext cx="3225857" cy="858495"/>
          </a:xfrm>
          <a:prstGeom prst="rect">
            <a:avLst/>
          </a:prstGeom>
        </p:spPr>
      </p:pic>
    </p:spTree>
    <p:extLst>
      <p:ext uri="{BB962C8B-B14F-4D97-AF65-F5344CB8AC3E}">
        <p14:creationId xmlns:p14="http://schemas.microsoft.com/office/powerpoint/2010/main" val="3639583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1556793"/>
            <a:ext cx="9144000" cy="4647426"/>
          </a:xfrm>
          <a:prstGeom prst="rect">
            <a:avLst/>
          </a:prstGeom>
          <a:noFill/>
        </p:spPr>
        <p:txBody>
          <a:bodyPr wrap="square" rtlCol="0">
            <a:spAutoFit/>
          </a:bodyPr>
          <a:lstStyle/>
          <a:p>
            <a:r>
              <a:rPr lang="en-US" b="1" dirty="0" smtClean="0">
                <a:solidFill>
                  <a:schemeClr val="accent2">
                    <a:lumMod val="75000"/>
                  </a:schemeClr>
                </a:solidFill>
                <a:latin typeface="+mj-lt"/>
                <a:cs typeface="Arial" pitchFamily="34" charset="0"/>
              </a:rPr>
              <a:t>GENERACION DE BIENESTAR Y PROSPERIDAD </a:t>
            </a:r>
            <a:r>
              <a:rPr lang="en-US" b="1" dirty="0" err="1" smtClean="0">
                <a:solidFill>
                  <a:schemeClr val="accent2">
                    <a:lumMod val="75000"/>
                  </a:schemeClr>
                </a:solidFill>
                <a:latin typeface="+mj-lt"/>
                <a:cs typeface="Arial" pitchFamily="34" charset="0"/>
              </a:rPr>
              <a:t>en</a:t>
            </a:r>
            <a:r>
              <a:rPr lang="en-US" b="1" dirty="0" smtClean="0">
                <a:solidFill>
                  <a:schemeClr val="accent2">
                    <a:lumMod val="75000"/>
                  </a:schemeClr>
                </a:solidFill>
                <a:latin typeface="+mj-lt"/>
                <a:cs typeface="Arial" pitchFamily="34" charset="0"/>
              </a:rPr>
              <a:t> Paraguay con </a:t>
            </a:r>
            <a:r>
              <a:rPr lang="en-US" b="1" dirty="0" err="1" smtClean="0">
                <a:solidFill>
                  <a:schemeClr val="accent2">
                    <a:lumMod val="75000"/>
                  </a:schemeClr>
                </a:solidFill>
                <a:latin typeface="+mj-lt"/>
                <a:cs typeface="Arial" pitchFamily="34" charset="0"/>
              </a:rPr>
              <a:t>Desarrollo</a:t>
            </a:r>
            <a:r>
              <a:rPr lang="en-US" b="1" dirty="0" smtClean="0">
                <a:solidFill>
                  <a:schemeClr val="accent2">
                    <a:lumMod val="75000"/>
                  </a:schemeClr>
                </a:solidFill>
                <a:latin typeface="+mj-lt"/>
                <a:cs typeface="Arial" pitchFamily="34" charset="0"/>
              </a:rPr>
              <a:t> </a:t>
            </a:r>
            <a:r>
              <a:rPr lang="en-US" b="1" dirty="0" err="1" smtClean="0">
                <a:solidFill>
                  <a:schemeClr val="accent2">
                    <a:lumMod val="75000"/>
                  </a:schemeClr>
                </a:solidFill>
                <a:latin typeface="+mj-lt"/>
                <a:cs typeface="Arial" pitchFamily="34" charset="0"/>
              </a:rPr>
              <a:t>Forestal</a:t>
            </a:r>
            <a:r>
              <a:rPr lang="en-US" b="1" dirty="0" smtClean="0">
                <a:solidFill>
                  <a:schemeClr val="accent2">
                    <a:lumMod val="75000"/>
                  </a:schemeClr>
                </a:solidFill>
                <a:latin typeface="+mj-lt"/>
                <a:cs typeface="Arial" pitchFamily="34" charset="0"/>
              </a:rPr>
              <a:t> </a:t>
            </a:r>
            <a:r>
              <a:rPr lang="en-US" b="1" dirty="0" err="1" smtClean="0">
                <a:solidFill>
                  <a:schemeClr val="accent2">
                    <a:lumMod val="75000"/>
                  </a:schemeClr>
                </a:solidFill>
                <a:latin typeface="+mj-lt"/>
                <a:cs typeface="Arial" pitchFamily="34" charset="0"/>
              </a:rPr>
              <a:t>Sostenible</a:t>
            </a:r>
            <a:r>
              <a:rPr lang="en-US" b="1" dirty="0" smtClean="0">
                <a:solidFill>
                  <a:schemeClr val="accent2">
                    <a:lumMod val="75000"/>
                  </a:schemeClr>
                </a:solidFill>
                <a:latin typeface="+mj-lt"/>
                <a:cs typeface="Arial" pitchFamily="34" charset="0"/>
              </a:rPr>
              <a:t> a </a:t>
            </a:r>
            <a:r>
              <a:rPr lang="en-US" b="1" dirty="0" err="1" smtClean="0">
                <a:solidFill>
                  <a:schemeClr val="accent2">
                    <a:lumMod val="75000"/>
                  </a:schemeClr>
                </a:solidFill>
                <a:latin typeface="+mj-lt"/>
                <a:cs typeface="Arial" pitchFamily="34" charset="0"/>
              </a:rPr>
              <a:t>través</a:t>
            </a:r>
            <a:r>
              <a:rPr lang="en-US" b="1" dirty="0" smtClean="0">
                <a:solidFill>
                  <a:schemeClr val="accent2">
                    <a:lumMod val="75000"/>
                  </a:schemeClr>
                </a:solidFill>
                <a:latin typeface="+mj-lt"/>
                <a:cs typeface="Arial" pitchFamily="34" charset="0"/>
              </a:rPr>
              <a:t> de: </a:t>
            </a:r>
          </a:p>
          <a:p>
            <a:endParaRPr lang="en-US" sz="1600" b="1" dirty="0">
              <a:solidFill>
                <a:schemeClr val="accent2">
                  <a:lumMod val="75000"/>
                </a:schemeClr>
              </a:solidFill>
              <a:latin typeface="+mj-lt"/>
              <a:cs typeface="Arial" pitchFamily="34" charset="0"/>
            </a:endParaRPr>
          </a:p>
          <a:p>
            <a:pPr marL="742950" lvl="1" indent="-285750">
              <a:buFont typeface="Wingdings" pitchFamily="2" charset="2"/>
              <a:buChar char="ü"/>
            </a:pPr>
            <a:r>
              <a:rPr lang="en-US" sz="1600" b="1" dirty="0" err="1" smtClean="0">
                <a:solidFill>
                  <a:schemeClr val="accent2">
                    <a:lumMod val="75000"/>
                  </a:schemeClr>
                </a:solidFill>
                <a:cs typeface="Arial" pitchFamily="34" charset="0"/>
              </a:rPr>
              <a:t>Plantaciones</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Forestales</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sostenibles</a:t>
            </a:r>
            <a:r>
              <a:rPr lang="en-US" sz="1600" b="1" dirty="0" smtClean="0">
                <a:solidFill>
                  <a:schemeClr val="accent2">
                    <a:lumMod val="75000"/>
                  </a:schemeClr>
                </a:solidFill>
                <a:cs typeface="Arial" pitchFamily="34" charset="0"/>
              </a:rPr>
              <a:t> </a:t>
            </a:r>
          </a:p>
          <a:p>
            <a:pPr marL="742950" lvl="1" indent="-285750">
              <a:buFont typeface="Wingdings" pitchFamily="2" charset="2"/>
              <a:buChar char="ü"/>
            </a:pPr>
            <a:r>
              <a:rPr lang="en-US" sz="1600" b="1" dirty="0" err="1" smtClean="0">
                <a:solidFill>
                  <a:schemeClr val="accent2">
                    <a:lumMod val="75000"/>
                  </a:schemeClr>
                </a:solidFill>
                <a:cs typeface="Arial" pitchFamily="34" charset="0"/>
              </a:rPr>
              <a:t>Aprovechamiento</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sostenible</a:t>
            </a:r>
            <a:r>
              <a:rPr lang="en-US" sz="1600" b="1" dirty="0" smtClean="0">
                <a:solidFill>
                  <a:schemeClr val="accent2">
                    <a:lumMod val="75000"/>
                  </a:schemeClr>
                </a:solidFill>
                <a:cs typeface="Arial" pitchFamily="34" charset="0"/>
              </a:rPr>
              <a:t> de la Madera</a:t>
            </a:r>
          </a:p>
          <a:p>
            <a:pPr marL="742950" lvl="1" indent="-285750">
              <a:buFont typeface="Wingdings" pitchFamily="2" charset="2"/>
              <a:buChar char="ü"/>
            </a:pPr>
            <a:r>
              <a:rPr lang="en-US" sz="1600" b="1" dirty="0" err="1" smtClean="0">
                <a:solidFill>
                  <a:schemeClr val="accent2">
                    <a:lumMod val="75000"/>
                  </a:schemeClr>
                </a:solidFill>
                <a:cs typeface="Arial" pitchFamily="34" charset="0"/>
              </a:rPr>
              <a:t>Capacitación</a:t>
            </a:r>
            <a:r>
              <a:rPr lang="en-US" sz="1600" b="1" dirty="0" smtClean="0">
                <a:solidFill>
                  <a:schemeClr val="accent2">
                    <a:lumMod val="75000"/>
                  </a:schemeClr>
                </a:solidFill>
                <a:cs typeface="Arial" pitchFamily="34" charset="0"/>
              </a:rPr>
              <a:t> de </a:t>
            </a:r>
            <a:r>
              <a:rPr lang="en-US" sz="1600" b="1" dirty="0" err="1" smtClean="0">
                <a:solidFill>
                  <a:schemeClr val="accent2">
                    <a:lumMod val="75000"/>
                  </a:schemeClr>
                </a:solidFill>
                <a:cs typeface="Arial" pitchFamily="34" charset="0"/>
              </a:rPr>
              <a:t>trabajadores</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en</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los</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sectores</a:t>
            </a:r>
            <a:r>
              <a:rPr lang="en-US" sz="1600" b="1" dirty="0" smtClean="0">
                <a:solidFill>
                  <a:schemeClr val="accent2">
                    <a:lumMod val="75000"/>
                  </a:schemeClr>
                </a:solidFill>
                <a:cs typeface="Arial" pitchFamily="34" charset="0"/>
              </a:rPr>
              <a:t> </a:t>
            </a:r>
            <a:r>
              <a:rPr lang="en-US" sz="1600" b="1" dirty="0" err="1" smtClean="0">
                <a:solidFill>
                  <a:schemeClr val="accent2">
                    <a:lumMod val="75000"/>
                  </a:schemeClr>
                </a:solidFill>
                <a:cs typeface="Arial" pitchFamily="34" charset="0"/>
              </a:rPr>
              <a:t>sociales</a:t>
            </a:r>
            <a:endParaRPr lang="en-US" sz="1600" b="1" dirty="0" smtClean="0">
              <a:solidFill>
                <a:schemeClr val="accent2">
                  <a:lumMod val="75000"/>
                </a:schemeClr>
              </a:solidFill>
              <a:cs typeface="Arial" pitchFamily="34" charset="0"/>
            </a:endParaRPr>
          </a:p>
          <a:p>
            <a:pPr marL="742950" lvl="1" indent="-285750">
              <a:buFont typeface="Wingdings" pitchFamily="2" charset="2"/>
              <a:buChar char="ü"/>
            </a:pPr>
            <a:r>
              <a:rPr lang="en-US" sz="1600" b="1" dirty="0" err="1" smtClean="0">
                <a:solidFill>
                  <a:schemeClr val="accent2">
                    <a:lumMod val="75000"/>
                  </a:schemeClr>
                </a:solidFill>
                <a:cs typeface="Arial" pitchFamily="34" charset="0"/>
              </a:rPr>
              <a:t>Mejoramiento</a:t>
            </a:r>
            <a:r>
              <a:rPr lang="en-US" sz="1600" b="1" dirty="0" smtClean="0">
                <a:solidFill>
                  <a:schemeClr val="accent2">
                    <a:lumMod val="75000"/>
                  </a:schemeClr>
                </a:solidFill>
                <a:cs typeface="Arial" pitchFamily="34" charset="0"/>
              </a:rPr>
              <a:t> de la </a:t>
            </a:r>
            <a:r>
              <a:rPr lang="en-US" sz="1600" b="1" dirty="0" err="1" smtClean="0">
                <a:solidFill>
                  <a:schemeClr val="accent2">
                    <a:lumMod val="75000"/>
                  </a:schemeClr>
                </a:solidFill>
                <a:cs typeface="Arial" pitchFamily="34" charset="0"/>
              </a:rPr>
              <a:t>Infraestructura</a:t>
            </a:r>
            <a:r>
              <a:rPr lang="en-US" sz="1600" b="1" dirty="0" smtClean="0">
                <a:solidFill>
                  <a:schemeClr val="accent2">
                    <a:lumMod val="75000"/>
                  </a:schemeClr>
                </a:solidFill>
                <a:cs typeface="Arial" pitchFamily="34" charset="0"/>
              </a:rPr>
              <a:t> de Caminos Rurales </a:t>
            </a:r>
          </a:p>
          <a:p>
            <a:pPr marL="742950" lvl="1" indent="-285750">
              <a:buFont typeface="Wingdings" pitchFamily="2" charset="2"/>
              <a:buChar char="ü"/>
            </a:pPr>
            <a:endParaRPr lang="en-US" sz="1600" b="1" dirty="0" smtClean="0">
              <a:solidFill>
                <a:schemeClr val="accent2">
                  <a:lumMod val="75000"/>
                </a:schemeClr>
              </a:solidFill>
              <a:cs typeface="Arial" pitchFamily="34" charset="0"/>
            </a:endParaRPr>
          </a:p>
          <a:p>
            <a:pPr marL="742950" lvl="1" indent="-285750">
              <a:buFont typeface="Wingdings" pitchFamily="2" charset="2"/>
              <a:buChar char="ü"/>
            </a:pPr>
            <a:endParaRPr lang="en-US" sz="1600" b="1" dirty="0" smtClean="0">
              <a:solidFill>
                <a:schemeClr val="accent2">
                  <a:lumMod val="75000"/>
                </a:schemeClr>
              </a:solidFill>
              <a:cs typeface="Arial" pitchFamily="34" charset="0"/>
            </a:endParaRPr>
          </a:p>
          <a:p>
            <a:pPr lvl="1"/>
            <a:endParaRPr lang="en-US" sz="1600" dirty="0">
              <a:solidFill>
                <a:schemeClr val="accent2">
                  <a:lumMod val="75000"/>
                </a:schemeClr>
              </a:solidFill>
              <a:cs typeface="Arial" pitchFamily="34" charset="0"/>
            </a:endParaRPr>
          </a:p>
          <a:p>
            <a:r>
              <a:rPr lang="en-US" b="1" dirty="0" smtClean="0">
                <a:solidFill>
                  <a:schemeClr val="accent2">
                    <a:lumMod val="75000"/>
                  </a:schemeClr>
                </a:solidFill>
                <a:ea typeface="Times New Roman"/>
                <a:cs typeface="Arial" pitchFamily="34" charset="0"/>
              </a:rPr>
              <a:t>El </a:t>
            </a:r>
            <a:r>
              <a:rPr lang="en-US" b="1" dirty="0" err="1" smtClean="0">
                <a:solidFill>
                  <a:schemeClr val="accent2">
                    <a:lumMod val="75000"/>
                  </a:schemeClr>
                </a:solidFill>
                <a:ea typeface="Times New Roman"/>
                <a:cs typeface="Arial" pitchFamily="34" charset="0"/>
              </a:rPr>
              <a:t>Desarrollo</a:t>
            </a:r>
            <a:r>
              <a:rPr lang="en-US" b="1" dirty="0" smtClean="0">
                <a:solidFill>
                  <a:schemeClr val="accent2">
                    <a:lumMod val="75000"/>
                  </a:schemeClr>
                </a:solidFill>
                <a:ea typeface="Times New Roman"/>
                <a:cs typeface="Arial" pitchFamily="34" charset="0"/>
              </a:rPr>
              <a:t> </a:t>
            </a:r>
            <a:r>
              <a:rPr lang="en-US" b="1" dirty="0" err="1" smtClean="0">
                <a:solidFill>
                  <a:schemeClr val="accent2">
                    <a:lumMod val="75000"/>
                  </a:schemeClr>
                </a:solidFill>
                <a:ea typeface="Times New Roman"/>
                <a:cs typeface="Arial" pitchFamily="34" charset="0"/>
              </a:rPr>
              <a:t>Forestal</a:t>
            </a:r>
            <a:r>
              <a:rPr lang="en-US" b="1" dirty="0" smtClean="0">
                <a:solidFill>
                  <a:schemeClr val="accent2">
                    <a:lumMod val="75000"/>
                  </a:schemeClr>
                </a:solidFill>
                <a:ea typeface="Times New Roman"/>
                <a:cs typeface="Arial" pitchFamily="34" charset="0"/>
              </a:rPr>
              <a:t> </a:t>
            </a:r>
            <a:r>
              <a:rPr lang="en-US" b="1" dirty="0" err="1" smtClean="0">
                <a:solidFill>
                  <a:schemeClr val="accent2">
                    <a:lumMod val="75000"/>
                  </a:schemeClr>
                </a:solidFill>
                <a:ea typeface="Times New Roman"/>
                <a:cs typeface="Arial" pitchFamily="34" charset="0"/>
              </a:rPr>
              <a:t>tiene</a:t>
            </a:r>
            <a:r>
              <a:rPr lang="en-US" b="1" dirty="0" smtClean="0">
                <a:solidFill>
                  <a:schemeClr val="accent2">
                    <a:lumMod val="75000"/>
                  </a:schemeClr>
                </a:solidFill>
                <a:ea typeface="Times New Roman"/>
                <a:cs typeface="Arial" pitchFamily="34" charset="0"/>
              </a:rPr>
              <a:t> </a:t>
            </a:r>
            <a:r>
              <a:rPr lang="en-US" b="1" dirty="0" err="1" smtClean="0">
                <a:solidFill>
                  <a:schemeClr val="accent2">
                    <a:lumMod val="75000"/>
                  </a:schemeClr>
                </a:solidFill>
                <a:ea typeface="Times New Roman"/>
                <a:cs typeface="Arial" pitchFamily="34" charset="0"/>
              </a:rPr>
              <a:t>una</a:t>
            </a:r>
            <a:r>
              <a:rPr lang="en-US" b="1" dirty="0" smtClean="0">
                <a:solidFill>
                  <a:schemeClr val="accent2">
                    <a:lumMod val="75000"/>
                  </a:schemeClr>
                </a:solidFill>
                <a:ea typeface="Times New Roman"/>
                <a:cs typeface="Arial" pitchFamily="34" charset="0"/>
              </a:rPr>
              <a:t> </a:t>
            </a:r>
            <a:r>
              <a:rPr lang="en-US" b="1" dirty="0" err="1" smtClean="0">
                <a:solidFill>
                  <a:schemeClr val="accent2">
                    <a:lumMod val="75000"/>
                  </a:schemeClr>
                </a:solidFill>
                <a:ea typeface="Times New Roman"/>
                <a:cs typeface="Arial" pitchFamily="34" charset="0"/>
              </a:rPr>
              <a:t>lógica</a:t>
            </a:r>
            <a:r>
              <a:rPr lang="en-US" b="1" dirty="0" smtClean="0">
                <a:solidFill>
                  <a:schemeClr val="accent2">
                    <a:lumMod val="75000"/>
                  </a:schemeClr>
                </a:solidFill>
                <a:ea typeface="Times New Roman"/>
                <a:cs typeface="Arial" pitchFamily="34" charset="0"/>
              </a:rPr>
              <a:t> y </a:t>
            </a:r>
            <a:r>
              <a:rPr lang="en-US" b="1" dirty="0" err="1" smtClean="0">
                <a:solidFill>
                  <a:schemeClr val="accent2">
                    <a:lumMod val="75000"/>
                  </a:schemeClr>
                </a:solidFill>
                <a:ea typeface="Times New Roman"/>
                <a:cs typeface="Arial" pitchFamily="34" charset="0"/>
              </a:rPr>
              <a:t>armoniosa</a:t>
            </a:r>
            <a:r>
              <a:rPr lang="en-US" b="1" dirty="0" smtClean="0">
                <a:solidFill>
                  <a:schemeClr val="accent2">
                    <a:lumMod val="75000"/>
                  </a:schemeClr>
                </a:solidFill>
                <a:ea typeface="Times New Roman"/>
                <a:cs typeface="Arial" pitchFamily="34" charset="0"/>
              </a:rPr>
              <a:t> </a:t>
            </a:r>
            <a:r>
              <a:rPr lang="en-US" b="1" dirty="0" err="1" smtClean="0">
                <a:solidFill>
                  <a:schemeClr val="accent2">
                    <a:lumMod val="75000"/>
                  </a:schemeClr>
                </a:solidFill>
                <a:ea typeface="Times New Roman"/>
                <a:cs typeface="Arial" pitchFamily="34" charset="0"/>
              </a:rPr>
              <a:t>conexión</a:t>
            </a:r>
            <a:r>
              <a:rPr lang="en-US" b="1" dirty="0" smtClean="0">
                <a:solidFill>
                  <a:schemeClr val="accent2">
                    <a:lumMod val="75000"/>
                  </a:schemeClr>
                </a:solidFill>
                <a:ea typeface="Times New Roman"/>
                <a:cs typeface="Arial" pitchFamily="34" charset="0"/>
              </a:rPr>
              <a:t> con:</a:t>
            </a:r>
          </a:p>
          <a:p>
            <a:endParaRPr lang="en-US" sz="1600" b="1" dirty="0" smtClean="0">
              <a:solidFill>
                <a:schemeClr val="accent2">
                  <a:lumMod val="75000"/>
                </a:schemeClr>
              </a:solidFill>
              <a:ea typeface="Times New Roman"/>
              <a:cs typeface="Arial" pitchFamily="34" charset="0"/>
            </a:endParaRPr>
          </a:p>
          <a:p>
            <a:pPr marL="742950" lvl="1" indent="-285750">
              <a:buFont typeface="Wingdings" pitchFamily="2" charset="2"/>
              <a:buChar char="Ø"/>
            </a:pPr>
            <a:r>
              <a:rPr lang="en-US" sz="1600" b="1" dirty="0" err="1" smtClean="0">
                <a:solidFill>
                  <a:schemeClr val="accent2">
                    <a:lumMod val="75000"/>
                  </a:schemeClr>
                </a:solidFill>
                <a:ea typeface="Times New Roman"/>
                <a:cs typeface="Arial" pitchFamily="34" charset="0"/>
              </a:rPr>
              <a:t>Política</a:t>
            </a:r>
            <a:r>
              <a:rPr lang="en-US" sz="1600" b="1" dirty="0" smtClean="0">
                <a:solidFill>
                  <a:schemeClr val="accent2">
                    <a:lumMod val="75000"/>
                  </a:schemeClr>
                </a:solidFill>
                <a:ea typeface="Times New Roman"/>
                <a:cs typeface="Arial" pitchFamily="34" charset="0"/>
              </a:rPr>
              <a:t> de </a:t>
            </a:r>
            <a:r>
              <a:rPr lang="en-US" sz="1600" b="1" dirty="0" err="1" smtClean="0">
                <a:solidFill>
                  <a:schemeClr val="accent2">
                    <a:lumMod val="75000"/>
                  </a:schemeClr>
                </a:solidFill>
                <a:ea typeface="Times New Roman"/>
                <a:cs typeface="Arial" pitchFamily="34" charset="0"/>
              </a:rPr>
              <a:t>Desarrollo</a:t>
            </a:r>
            <a:r>
              <a:rPr lang="en-US" sz="1600" b="1" dirty="0" smtClean="0">
                <a:solidFill>
                  <a:schemeClr val="accent2">
                    <a:lumMod val="75000"/>
                  </a:schemeClr>
                </a:solidFill>
                <a:ea typeface="Times New Roman"/>
                <a:cs typeface="Arial" pitchFamily="34" charset="0"/>
              </a:rPr>
              <a:t> Nacional </a:t>
            </a:r>
          </a:p>
          <a:p>
            <a:pPr marL="742950" lvl="1" indent="-285750">
              <a:buFont typeface="Wingdings" pitchFamily="2" charset="2"/>
              <a:buChar char="Ø"/>
            </a:pPr>
            <a:r>
              <a:rPr lang="en-US" sz="1600" b="1" dirty="0" err="1" smtClean="0">
                <a:solidFill>
                  <a:schemeClr val="accent2">
                    <a:lumMod val="75000"/>
                  </a:schemeClr>
                </a:solidFill>
                <a:ea typeface="Times New Roman"/>
                <a:cs typeface="Arial" pitchFamily="34" charset="0"/>
              </a:rPr>
              <a:t>Política</a:t>
            </a:r>
            <a:r>
              <a:rPr lang="en-US" sz="1600" b="1" dirty="0">
                <a:solidFill>
                  <a:schemeClr val="accent2">
                    <a:lumMod val="75000"/>
                  </a:schemeClr>
                </a:solidFill>
                <a:ea typeface="Times New Roman"/>
                <a:cs typeface="Arial" pitchFamily="34" charset="0"/>
              </a:rPr>
              <a:t> </a:t>
            </a:r>
            <a:r>
              <a:rPr lang="en-US" sz="1600" b="1" dirty="0" err="1" smtClean="0">
                <a:solidFill>
                  <a:schemeClr val="accent2">
                    <a:lumMod val="75000"/>
                  </a:schemeClr>
                </a:solidFill>
                <a:ea typeface="Times New Roman"/>
                <a:cs typeface="Arial" pitchFamily="34" charset="0"/>
              </a:rPr>
              <a:t>Forestal</a:t>
            </a:r>
            <a:r>
              <a:rPr lang="en-US" sz="1600" b="1" dirty="0" smtClean="0">
                <a:solidFill>
                  <a:schemeClr val="accent2">
                    <a:lumMod val="75000"/>
                  </a:schemeClr>
                </a:solidFill>
                <a:ea typeface="Times New Roman"/>
                <a:cs typeface="Arial" pitchFamily="34" charset="0"/>
              </a:rPr>
              <a:t> </a:t>
            </a:r>
            <a:r>
              <a:rPr lang="en-US" sz="1600" b="1" dirty="0">
                <a:solidFill>
                  <a:schemeClr val="accent2">
                    <a:lumMod val="75000"/>
                  </a:schemeClr>
                </a:solidFill>
                <a:ea typeface="Times New Roman"/>
                <a:cs typeface="Arial" pitchFamily="34" charset="0"/>
              </a:rPr>
              <a:t>N</a:t>
            </a:r>
            <a:r>
              <a:rPr lang="en-US" sz="1600" b="1" dirty="0" smtClean="0">
                <a:solidFill>
                  <a:schemeClr val="accent2">
                    <a:lumMod val="75000"/>
                  </a:schemeClr>
                </a:solidFill>
                <a:ea typeface="Times New Roman"/>
                <a:cs typeface="Arial" pitchFamily="34" charset="0"/>
              </a:rPr>
              <a:t>acional</a:t>
            </a:r>
          </a:p>
          <a:p>
            <a:pPr marL="742950" lvl="1" indent="-285750">
              <a:buFont typeface="Wingdings" pitchFamily="2" charset="2"/>
              <a:buChar char="Ø"/>
            </a:pPr>
            <a:r>
              <a:rPr lang="en-US" sz="1600" b="1" dirty="0" err="1" smtClean="0">
                <a:solidFill>
                  <a:schemeClr val="accent2">
                    <a:lumMod val="75000"/>
                  </a:schemeClr>
                </a:solidFill>
                <a:ea typeface="Times New Roman"/>
                <a:cs typeface="Arial" pitchFamily="34" charset="0"/>
              </a:rPr>
              <a:t>Política</a:t>
            </a:r>
            <a:r>
              <a:rPr lang="en-US" sz="1600" b="1" dirty="0" smtClean="0">
                <a:solidFill>
                  <a:schemeClr val="accent2">
                    <a:lumMod val="75000"/>
                  </a:schemeClr>
                </a:solidFill>
                <a:ea typeface="Times New Roman"/>
                <a:cs typeface="Arial" pitchFamily="34" charset="0"/>
              </a:rPr>
              <a:t> </a:t>
            </a:r>
            <a:r>
              <a:rPr lang="en-US" sz="1600" b="1" dirty="0" err="1" smtClean="0">
                <a:solidFill>
                  <a:schemeClr val="accent2">
                    <a:lumMod val="75000"/>
                  </a:schemeClr>
                </a:solidFill>
                <a:ea typeface="Times New Roman"/>
                <a:cs typeface="Arial" pitchFamily="34" charset="0"/>
              </a:rPr>
              <a:t>Energética</a:t>
            </a:r>
            <a:endParaRPr lang="en-US" sz="1600" b="1" dirty="0">
              <a:solidFill>
                <a:schemeClr val="accent2">
                  <a:lumMod val="75000"/>
                </a:schemeClr>
              </a:solidFill>
              <a:ea typeface="Times New Roman"/>
              <a:cs typeface="Arial" pitchFamily="34" charset="0"/>
            </a:endParaRPr>
          </a:p>
          <a:p>
            <a:pPr marL="742950" lvl="1" indent="-285750">
              <a:buFont typeface="Wingdings" pitchFamily="2" charset="2"/>
              <a:buChar char="Ø"/>
            </a:pPr>
            <a:r>
              <a:rPr lang="en-US" sz="1600" b="1" dirty="0" err="1" smtClean="0">
                <a:solidFill>
                  <a:schemeClr val="accent2">
                    <a:lumMod val="75000"/>
                  </a:schemeClr>
                </a:solidFill>
                <a:ea typeface="Times New Roman"/>
                <a:cs typeface="Arial" pitchFamily="34" charset="0"/>
              </a:rPr>
              <a:t>Acuerdo</a:t>
            </a:r>
            <a:r>
              <a:rPr lang="en-US" sz="1600" b="1" dirty="0" smtClean="0">
                <a:solidFill>
                  <a:schemeClr val="accent2">
                    <a:lumMod val="75000"/>
                  </a:schemeClr>
                </a:solidFill>
                <a:ea typeface="Times New Roman"/>
                <a:cs typeface="Arial" pitchFamily="34" charset="0"/>
              </a:rPr>
              <a:t> de Paris</a:t>
            </a:r>
            <a:endParaRPr lang="en-US" sz="1600" b="1" dirty="0">
              <a:solidFill>
                <a:schemeClr val="accent2">
                  <a:lumMod val="75000"/>
                </a:schemeClr>
              </a:solidFill>
              <a:ea typeface="Times New Roman"/>
              <a:cs typeface="Arial" pitchFamily="34" charset="0"/>
            </a:endParaRPr>
          </a:p>
          <a:p>
            <a:endParaRPr lang="en-US" dirty="0">
              <a:solidFill>
                <a:schemeClr val="accent2">
                  <a:lumMod val="75000"/>
                </a:schemeClr>
              </a:solidFill>
              <a:latin typeface="Arial" pitchFamily="34" charset="0"/>
              <a:cs typeface="Arial" pitchFamily="34" charset="0"/>
            </a:endParaRPr>
          </a:p>
          <a:p>
            <a:endParaRPr lang="en-US" dirty="0">
              <a:solidFill>
                <a:schemeClr val="accent2">
                  <a:lumMod val="75000"/>
                </a:schemeClr>
              </a:solidFill>
              <a:latin typeface="Arial" pitchFamily="34" charset="0"/>
              <a:cs typeface="Arial" pitchFamily="34" charset="0"/>
            </a:endParaRPr>
          </a:p>
        </p:txBody>
      </p:sp>
      <p:cxnSp>
        <p:nvCxnSpPr>
          <p:cNvPr id="7" name="6 Conector recto"/>
          <p:cNvCxnSpPr/>
          <p:nvPr/>
        </p:nvCxnSpPr>
        <p:spPr>
          <a:xfrm>
            <a:off x="323528" y="1844824"/>
            <a:ext cx="468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309938" y="4365104"/>
            <a:ext cx="612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956" y="116632"/>
            <a:ext cx="3488477" cy="928386"/>
          </a:xfrm>
          <a:prstGeom prst="rect">
            <a:avLst/>
          </a:prstGeom>
        </p:spPr>
      </p:pic>
      <p:sp>
        <p:nvSpPr>
          <p:cNvPr id="2" name="Rectangle 1"/>
          <p:cNvSpPr/>
          <p:nvPr/>
        </p:nvSpPr>
        <p:spPr>
          <a:xfrm>
            <a:off x="309938" y="860352"/>
            <a:ext cx="6642992" cy="369332"/>
          </a:xfrm>
          <a:prstGeom prst="rect">
            <a:avLst/>
          </a:prstGeom>
        </p:spPr>
        <p:txBody>
          <a:bodyPr wrap="square">
            <a:spAutoFit/>
          </a:bodyPr>
          <a:lstStyle/>
          <a:p>
            <a:r>
              <a:rPr lang="es-PY" b="1" dirty="0">
                <a:solidFill>
                  <a:schemeClr val="accent1">
                    <a:lumMod val="75000"/>
                  </a:schemeClr>
                </a:solidFill>
              </a:rPr>
              <a:t>2. INVERTIR EN NUEVAS PLANTACIONES FORESTALES </a:t>
            </a:r>
          </a:p>
        </p:txBody>
      </p:sp>
    </p:spTree>
    <p:extLst>
      <p:ext uri="{BB962C8B-B14F-4D97-AF65-F5344CB8AC3E}">
        <p14:creationId xmlns:p14="http://schemas.microsoft.com/office/powerpoint/2010/main" val="40988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Nuvens">
  <a:themeElements>
    <a:clrScheme name="Nuven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Nuven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ven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Nuven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uven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Nuven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Nuven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Nuven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Nuven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Nuven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Nuven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5845</TotalTime>
  <Words>1579</Words>
  <Application>Microsoft Office PowerPoint</Application>
  <PresentationFormat>On-screen Show (4:3)</PresentationFormat>
  <Paragraphs>250</Paragraphs>
  <Slides>24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Cooper Black</vt:lpstr>
      <vt:lpstr>Times New Roman</vt:lpstr>
      <vt:lpstr>Trebuchet MS</vt:lpstr>
      <vt:lpstr>Wingdings</vt:lpstr>
      <vt:lpstr>Wingdings 3</vt:lpstr>
      <vt:lpstr>Facet</vt:lpstr>
      <vt:lpstr>Nuvens</vt:lpstr>
      <vt:lpstr> DESARROLLO FORESTAL SOSTENIBLE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Desarrollo Projecto Forestacion</dc:title>
  <dc:creator>Microservice</dc:creator>
  <cp:lastModifiedBy>Usuario de Windows</cp:lastModifiedBy>
  <cp:revision>465</cp:revision>
  <dcterms:created xsi:type="dcterms:W3CDTF">2016-08-12T13:18:26Z</dcterms:created>
  <dcterms:modified xsi:type="dcterms:W3CDTF">2020-02-21T15:48:43Z</dcterms:modified>
</cp:coreProperties>
</file>