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2" r:id="rId2"/>
  </p:sldMasterIdLst>
  <p:notesMasterIdLst>
    <p:notesMasterId r:id="rId21"/>
  </p:notesMasterIdLst>
  <p:handoutMasterIdLst>
    <p:handoutMasterId r:id="rId22"/>
  </p:handoutMasterIdLst>
  <p:sldIdLst>
    <p:sldId id="293" r:id="rId3"/>
    <p:sldId id="308" r:id="rId4"/>
    <p:sldId id="300" r:id="rId5"/>
    <p:sldId id="257" r:id="rId6"/>
    <p:sldId id="295" r:id="rId7"/>
    <p:sldId id="280" r:id="rId8"/>
    <p:sldId id="281" r:id="rId9"/>
    <p:sldId id="261" r:id="rId10"/>
    <p:sldId id="282" r:id="rId11"/>
    <p:sldId id="262" r:id="rId12"/>
    <p:sldId id="278" r:id="rId13"/>
    <p:sldId id="286" r:id="rId14"/>
    <p:sldId id="292" r:id="rId15"/>
    <p:sldId id="289" r:id="rId16"/>
    <p:sldId id="291" r:id="rId17"/>
    <p:sldId id="279" r:id="rId18"/>
    <p:sldId id="310" r:id="rId19"/>
    <p:sldId id="31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93466" autoAdjust="0"/>
  </p:normalViewPr>
  <p:slideViewPr>
    <p:cSldViewPr snapToGrid="0">
      <p:cViewPr varScale="1">
        <p:scale>
          <a:sx n="108" d="100"/>
          <a:sy n="108" d="100"/>
        </p:scale>
        <p:origin x="330" y="78"/>
      </p:cViewPr>
      <p:guideLst/>
    </p:cSldViewPr>
  </p:slideViewPr>
  <p:notesTextViewPr>
    <p:cViewPr>
      <p:scale>
        <a:sx n="1" d="1"/>
        <a:sy n="1" d="1"/>
      </p:scale>
      <p:origin x="0" y="0"/>
    </p:cViewPr>
  </p:notesTextViewPr>
  <p:notesViewPr>
    <p:cSldViewPr snapToGrid="0">
      <p:cViewPr varScale="1">
        <p:scale>
          <a:sx n="48" d="100"/>
          <a:sy n="48" d="100"/>
        </p:scale>
        <p:origin x="275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A203B3-AB74-495F-AA57-0691FD69D157}" type="datetimeFigureOut">
              <a:rPr lang="es-PY" smtClean="0"/>
              <a:t>20/2/2020</a:t>
            </a:fld>
            <a:endParaRPr lang="es-PY"/>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Y"/>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75BAFF-2918-46DC-8D8E-EF612408ADE7}" type="slidenum">
              <a:rPr lang="es-PY" smtClean="0"/>
              <a:t>‹#›</a:t>
            </a:fld>
            <a:endParaRPr lang="es-PY"/>
          </a:p>
        </p:txBody>
      </p:sp>
    </p:spTree>
    <p:extLst>
      <p:ext uri="{BB962C8B-B14F-4D97-AF65-F5344CB8AC3E}">
        <p14:creationId xmlns:p14="http://schemas.microsoft.com/office/powerpoint/2010/main" val="313827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AC68B-6D40-4BD2-ABC5-36E35DBF7B0C}" type="datetimeFigureOut">
              <a:rPr lang="es-PY" smtClean="0"/>
              <a:t>20/2/2020</a:t>
            </a:fld>
            <a:endParaRPr lang="es-P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FCDFE-0B7F-42A1-B165-891B335504A8}" type="slidenum">
              <a:rPr lang="es-PY" smtClean="0"/>
              <a:t>‹#›</a:t>
            </a:fld>
            <a:endParaRPr lang="es-PY"/>
          </a:p>
        </p:txBody>
      </p:sp>
    </p:spTree>
    <p:extLst>
      <p:ext uri="{BB962C8B-B14F-4D97-AF65-F5344CB8AC3E}">
        <p14:creationId xmlns:p14="http://schemas.microsoft.com/office/powerpoint/2010/main" val="335891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D4377-B4A0-42B7-ACD7-69491ADE41C8}" type="slidenum">
              <a:rPr lang="es-PY" smtClean="0"/>
              <a:t>1</a:t>
            </a:fld>
            <a:endParaRPr lang="es-PY"/>
          </a:p>
        </p:txBody>
      </p:sp>
    </p:spTree>
    <p:extLst>
      <p:ext uri="{BB962C8B-B14F-4D97-AF65-F5344CB8AC3E}">
        <p14:creationId xmlns:p14="http://schemas.microsoft.com/office/powerpoint/2010/main" val="1621990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Y"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2D4377-B4A0-42B7-ACD7-69491ADE41C8}" type="slidenum">
              <a:rPr kumimoji="0" lang="es-PY"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PY"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451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Y" dirty="0"/>
          </a:p>
        </p:txBody>
      </p:sp>
      <p:sp>
        <p:nvSpPr>
          <p:cNvPr id="4" name="Slide Number Placeholder 3"/>
          <p:cNvSpPr>
            <a:spLocks noGrp="1"/>
          </p:cNvSpPr>
          <p:nvPr>
            <p:ph type="sldNum" sz="quarter" idx="10"/>
          </p:nvPr>
        </p:nvSpPr>
        <p:spPr/>
        <p:txBody>
          <a:bodyPr/>
          <a:lstStyle/>
          <a:p>
            <a:fld id="{C9BFCDFE-0B7F-42A1-B165-891B335504A8}" type="slidenum">
              <a:rPr lang="es-PY" smtClean="0"/>
              <a:t>5</a:t>
            </a:fld>
            <a:endParaRPr lang="es-PY"/>
          </a:p>
        </p:txBody>
      </p:sp>
    </p:spTree>
    <p:extLst>
      <p:ext uri="{BB962C8B-B14F-4D97-AF65-F5344CB8AC3E}">
        <p14:creationId xmlns:p14="http://schemas.microsoft.com/office/powerpoint/2010/main" val="160073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Y" dirty="0"/>
              <a:t> En estudio realizado por </a:t>
            </a:r>
            <a:r>
              <a:rPr lang="es-PY" dirty="0" err="1"/>
              <a:t>Embrapa</a:t>
            </a:r>
            <a:r>
              <a:rPr lang="es-PY" dirty="0"/>
              <a:t> Gado de Corte, se evaluó el potencial para neutralizar los </a:t>
            </a:r>
            <a:r>
              <a:rPr lang="es-PY" dirty="0" err="1"/>
              <a:t>GEIs</a:t>
            </a:r>
            <a:r>
              <a:rPr lang="es-PY" dirty="0"/>
              <a:t> en dos sistemas </a:t>
            </a:r>
            <a:r>
              <a:rPr lang="es-PY" dirty="0" err="1"/>
              <a:t>agrosilvopastoriles</a:t>
            </a:r>
            <a:r>
              <a:rPr lang="es-PY" dirty="0"/>
              <a:t>, con 227 y 357 árboles de eucalipto por hectárea, a los 36 (Ferreira et al., 2012) y 72 (Ferreira et al., 2015) meses después de la plantación forestal. En el sistema con 227 árboles/ha, el potencial de neutralización paso de 7,1 UA/ha/año (a los 36 meses) para 10,8 UA/ha/año (a los 72 meses), en cuanto que el sistema con 375 árboles/ha el potencial de neutralización paso, respectivamente, de 12,8 UA/ha/año para 17,5 UA/ha/año/ Tales resultados indican un saldo de carbono acumulado muy superior a la capacidad de soporte de animales por esas pasturas. </a:t>
            </a:r>
          </a:p>
        </p:txBody>
      </p:sp>
      <p:sp>
        <p:nvSpPr>
          <p:cNvPr id="4" name="Marcador de número de diapositiva 3"/>
          <p:cNvSpPr>
            <a:spLocks noGrp="1"/>
          </p:cNvSpPr>
          <p:nvPr>
            <p:ph type="sldNum" sz="quarter" idx="10"/>
          </p:nvPr>
        </p:nvSpPr>
        <p:spPr/>
        <p:txBody>
          <a:bodyPr/>
          <a:lstStyle/>
          <a:p>
            <a:fld id="{C9BFCDFE-0B7F-42A1-B165-891B335504A8}" type="slidenum">
              <a:rPr lang="es-PY" smtClean="0"/>
              <a:t>11</a:t>
            </a:fld>
            <a:endParaRPr lang="es-PY"/>
          </a:p>
        </p:txBody>
      </p:sp>
    </p:spTree>
    <p:extLst>
      <p:ext uri="{BB962C8B-B14F-4D97-AF65-F5344CB8AC3E}">
        <p14:creationId xmlns:p14="http://schemas.microsoft.com/office/powerpoint/2010/main" val="1177148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Y" sz="1200" kern="1200" dirty="0">
                <a:solidFill>
                  <a:schemeClr val="tx1"/>
                </a:solidFill>
                <a:effectLst/>
                <a:latin typeface="+mn-lt"/>
                <a:ea typeface="+mn-ea"/>
                <a:cs typeface="+mn-cs"/>
              </a:rPr>
              <a:t>En el Brasil, el potencia de mitigación de GEI en sistemas </a:t>
            </a:r>
            <a:r>
              <a:rPr lang="es-PY" sz="1200" kern="1200" dirty="0" err="1">
                <a:solidFill>
                  <a:schemeClr val="tx1"/>
                </a:solidFill>
                <a:effectLst/>
                <a:latin typeface="+mn-lt"/>
                <a:ea typeface="+mn-ea"/>
                <a:cs typeface="+mn-cs"/>
              </a:rPr>
              <a:t>Silvopastoriles</a:t>
            </a:r>
            <a:r>
              <a:rPr lang="es-PY" sz="1200" kern="1200" dirty="0">
                <a:solidFill>
                  <a:schemeClr val="tx1"/>
                </a:solidFill>
                <a:effectLst/>
                <a:latin typeface="+mn-lt"/>
                <a:ea typeface="+mn-ea"/>
                <a:cs typeface="+mn-cs"/>
              </a:rPr>
              <a:t> y </a:t>
            </a:r>
            <a:r>
              <a:rPr lang="es-PY" sz="1200" kern="1200" dirty="0" err="1">
                <a:solidFill>
                  <a:schemeClr val="tx1"/>
                </a:solidFill>
                <a:effectLst/>
                <a:latin typeface="+mn-lt"/>
                <a:ea typeface="+mn-ea"/>
                <a:cs typeface="+mn-cs"/>
              </a:rPr>
              <a:t>Agrosilvopastoril</a:t>
            </a:r>
            <a:r>
              <a:rPr lang="es-PY" sz="1200" kern="1200" dirty="0">
                <a:solidFill>
                  <a:schemeClr val="tx1"/>
                </a:solidFill>
                <a:effectLst/>
                <a:latin typeface="+mn-lt"/>
                <a:ea typeface="+mn-ea"/>
                <a:cs typeface="+mn-cs"/>
              </a:rPr>
              <a:t> con arboles de rápido crecimiento, como el eucalipto, en densidades de 250 a 350 arboles/ha, planificados para corte de arboles a partir de ocho años de edad, son capaces de producir  25 m3/ha/año de madera (</a:t>
            </a:r>
            <a:r>
              <a:rPr lang="es-PY" sz="1200" kern="1200" dirty="0" err="1">
                <a:solidFill>
                  <a:schemeClr val="tx1"/>
                </a:solidFill>
                <a:effectLst/>
                <a:latin typeface="+mn-lt"/>
                <a:ea typeface="+mn-ea"/>
                <a:cs typeface="+mn-cs"/>
              </a:rPr>
              <a:t>Ofugi</a:t>
            </a:r>
            <a:r>
              <a:rPr lang="es-PY" sz="1200" kern="1200" dirty="0">
                <a:solidFill>
                  <a:schemeClr val="tx1"/>
                </a:solidFill>
                <a:effectLst/>
                <a:latin typeface="+mn-lt"/>
                <a:ea typeface="+mn-ea"/>
                <a:cs typeface="+mn-cs"/>
              </a:rPr>
              <a:t> et al., 2008), lo que corresponde a un secuestro anual de cerca de 5 t/ha de C, lo que equivale a la neutralización de </a:t>
            </a:r>
            <a:r>
              <a:rPr lang="es-PY" sz="1200" kern="1200" dirty="0" err="1">
                <a:solidFill>
                  <a:schemeClr val="tx1"/>
                </a:solidFill>
                <a:effectLst/>
                <a:latin typeface="+mn-lt"/>
                <a:ea typeface="+mn-ea"/>
                <a:cs typeface="+mn-cs"/>
              </a:rPr>
              <a:t>emicion</a:t>
            </a:r>
            <a:r>
              <a:rPr lang="es-PY" sz="1200" kern="1200" dirty="0">
                <a:solidFill>
                  <a:schemeClr val="tx1"/>
                </a:solidFill>
                <a:effectLst/>
                <a:latin typeface="+mn-lt"/>
                <a:ea typeface="+mn-ea"/>
                <a:cs typeface="+mn-cs"/>
              </a:rPr>
              <a:t> de GEI de cerca de 12 bovinos adultos (</a:t>
            </a:r>
            <a:r>
              <a:rPr lang="es-PY" sz="1200" kern="1200" dirty="0" err="1">
                <a:solidFill>
                  <a:schemeClr val="tx1"/>
                </a:solidFill>
                <a:effectLst/>
                <a:latin typeface="+mn-lt"/>
                <a:ea typeface="+mn-ea"/>
                <a:cs typeface="+mn-cs"/>
              </a:rPr>
              <a:t>Embrapa</a:t>
            </a:r>
            <a:r>
              <a:rPr lang="es-PY" sz="1200" kern="1200" dirty="0">
                <a:solidFill>
                  <a:schemeClr val="tx1"/>
                </a:solidFill>
                <a:effectLst/>
                <a:latin typeface="+mn-lt"/>
                <a:ea typeface="+mn-ea"/>
                <a:cs typeface="+mn-cs"/>
              </a:rPr>
              <a:t>, 2015)</a:t>
            </a:r>
          </a:p>
          <a:p>
            <a:endParaRPr lang="es-PY" dirty="0"/>
          </a:p>
        </p:txBody>
      </p:sp>
      <p:sp>
        <p:nvSpPr>
          <p:cNvPr id="4" name="Marcador de número de diapositiva 3"/>
          <p:cNvSpPr>
            <a:spLocks noGrp="1"/>
          </p:cNvSpPr>
          <p:nvPr>
            <p:ph type="sldNum" sz="quarter" idx="10"/>
          </p:nvPr>
        </p:nvSpPr>
        <p:spPr/>
        <p:txBody>
          <a:bodyPr/>
          <a:lstStyle/>
          <a:p>
            <a:fld id="{C9BFCDFE-0B7F-42A1-B165-891B335504A8}" type="slidenum">
              <a:rPr lang="es-PY" smtClean="0"/>
              <a:t>12</a:t>
            </a:fld>
            <a:endParaRPr lang="es-PY"/>
          </a:p>
        </p:txBody>
      </p:sp>
    </p:spTree>
    <p:extLst>
      <p:ext uri="{BB962C8B-B14F-4D97-AF65-F5344CB8AC3E}">
        <p14:creationId xmlns:p14="http://schemas.microsoft.com/office/powerpoint/2010/main" val="4032014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10"/>
          </p:nvPr>
        </p:nvSpPr>
        <p:spPr/>
        <p:txBody>
          <a:bodyPr/>
          <a:lstStyle/>
          <a:p>
            <a:fld id="{C9BFCDFE-0B7F-42A1-B165-891B335504A8}" type="slidenum">
              <a:rPr lang="es-PY" smtClean="0"/>
              <a:t>15</a:t>
            </a:fld>
            <a:endParaRPr lang="es-PY"/>
          </a:p>
        </p:txBody>
      </p:sp>
    </p:spTree>
    <p:extLst>
      <p:ext uri="{BB962C8B-B14F-4D97-AF65-F5344CB8AC3E}">
        <p14:creationId xmlns:p14="http://schemas.microsoft.com/office/powerpoint/2010/main" val="390120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29B3C18-9E65-40AC-A979-7911CD0E661F}" type="datetimeFigureOut">
              <a:rPr lang="es-PY" smtClean="0"/>
              <a:t>20/2/2020</a:t>
            </a:fld>
            <a:endParaRPr lang="es-PY"/>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s-PY"/>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FB2D4C95-8E95-411B-8C81-EFE66CD8603D}" type="slidenum">
              <a:rPr lang="es-PY" smtClean="0"/>
              <a:t>‹#›</a:t>
            </a:fld>
            <a:endParaRPr lang="es-PY"/>
          </a:p>
        </p:txBody>
      </p:sp>
    </p:spTree>
    <p:extLst>
      <p:ext uri="{BB962C8B-B14F-4D97-AF65-F5344CB8AC3E}">
        <p14:creationId xmlns:p14="http://schemas.microsoft.com/office/powerpoint/2010/main" val="611429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9B3C18-9E65-40AC-A979-7911CD0E661F}" type="datetimeFigureOut">
              <a:rPr lang="es-PY" smtClean="0"/>
              <a:t>20/2/2020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FB2D4C95-8E95-411B-8C81-EFE66CD8603D}" type="slidenum">
              <a:rPr lang="es-PY" smtClean="0"/>
              <a:t>‹#›</a:t>
            </a:fld>
            <a:endParaRPr lang="es-PY"/>
          </a:p>
        </p:txBody>
      </p:sp>
    </p:spTree>
    <p:extLst>
      <p:ext uri="{BB962C8B-B14F-4D97-AF65-F5344CB8AC3E}">
        <p14:creationId xmlns:p14="http://schemas.microsoft.com/office/powerpoint/2010/main" val="213421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D29B3C18-9E65-40AC-A979-7911CD0E661F}" type="datetimeFigureOut">
              <a:rPr lang="es-PY" smtClean="0"/>
              <a:t>20/2/2020</a:t>
            </a:fld>
            <a:endParaRPr lang="es-PY"/>
          </a:p>
        </p:txBody>
      </p:sp>
      <p:sp>
        <p:nvSpPr>
          <p:cNvPr id="5" name="Footer Placeholder 4"/>
          <p:cNvSpPr>
            <a:spLocks noGrp="1"/>
          </p:cNvSpPr>
          <p:nvPr>
            <p:ph type="ftr" sz="quarter" idx="11"/>
          </p:nvPr>
        </p:nvSpPr>
        <p:spPr>
          <a:xfrm>
            <a:off x="774923" y="5951811"/>
            <a:ext cx="7896279" cy="365125"/>
          </a:xfrm>
        </p:spPr>
        <p:txBody>
          <a:bodyPr/>
          <a:lstStyle/>
          <a:p>
            <a:endParaRPr lang="es-PY"/>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FB2D4C95-8E95-411B-8C81-EFE66CD8603D}" type="slidenum">
              <a:rPr lang="es-PY" smtClean="0"/>
              <a:t>‹#›</a:t>
            </a:fld>
            <a:endParaRPr lang="es-PY"/>
          </a:p>
        </p:txBody>
      </p:sp>
    </p:spTree>
    <p:extLst>
      <p:ext uri="{BB962C8B-B14F-4D97-AF65-F5344CB8AC3E}">
        <p14:creationId xmlns:p14="http://schemas.microsoft.com/office/powerpoint/2010/main" val="1821149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45753B-B80B-493C-8794-D7D068E01EB0}" type="datetimeFigureOut">
              <a:rPr lang="es-PY" smtClean="0"/>
              <a:t>20/2/2020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3660015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5753B-B80B-493C-8794-D7D068E01EB0}" type="datetimeFigureOut">
              <a:rPr lang="es-PY" smtClean="0"/>
              <a:t>20/2/2020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82548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45753B-B80B-493C-8794-D7D068E01EB0}" type="datetimeFigureOut">
              <a:rPr lang="es-PY" smtClean="0"/>
              <a:t>20/2/2020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184258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45753B-B80B-493C-8794-D7D068E01EB0}" type="datetimeFigureOut">
              <a:rPr lang="es-PY" smtClean="0"/>
              <a:t>20/2/2020</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369168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45753B-B80B-493C-8794-D7D068E01EB0}" type="datetimeFigureOut">
              <a:rPr lang="es-PY" smtClean="0"/>
              <a:t>20/2/2020</a:t>
            </a:fld>
            <a:endParaRPr lang="es-PY"/>
          </a:p>
        </p:txBody>
      </p:sp>
      <p:sp>
        <p:nvSpPr>
          <p:cNvPr id="8" name="Footer Placeholder 7"/>
          <p:cNvSpPr>
            <a:spLocks noGrp="1"/>
          </p:cNvSpPr>
          <p:nvPr>
            <p:ph type="ftr" sz="quarter" idx="11"/>
          </p:nvPr>
        </p:nvSpPr>
        <p:spPr/>
        <p:txBody>
          <a:bodyPr/>
          <a:lstStyle/>
          <a:p>
            <a:endParaRPr lang="es-PY"/>
          </a:p>
        </p:txBody>
      </p:sp>
      <p:sp>
        <p:nvSpPr>
          <p:cNvPr id="9" name="Slide Number Placeholder 8"/>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1653784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45753B-B80B-493C-8794-D7D068E01EB0}" type="datetimeFigureOut">
              <a:rPr lang="es-PY" smtClean="0"/>
              <a:t>20/2/2020</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1228826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5753B-B80B-493C-8794-D7D068E01EB0}" type="datetimeFigureOut">
              <a:rPr lang="es-PY" smtClean="0"/>
              <a:t>20/2/2020</a:t>
            </a:fld>
            <a:endParaRPr lang="es-PY"/>
          </a:p>
        </p:txBody>
      </p:sp>
      <p:sp>
        <p:nvSpPr>
          <p:cNvPr id="3" name="Footer Placeholder 2"/>
          <p:cNvSpPr>
            <a:spLocks noGrp="1"/>
          </p:cNvSpPr>
          <p:nvPr>
            <p:ph type="ftr" sz="quarter" idx="11"/>
          </p:nvPr>
        </p:nvSpPr>
        <p:spPr/>
        <p:txBody>
          <a:bodyPr/>
          <a:lstStyle/>
          <a:p>
            <a:endParaRPr lang="es-PY"/>
          </a:p>
        </p:txBody>
      </p:sp>
      <p:sp>
        <p:nvSpPr>
          <p:cNvPr id="4" name="Slide Number Placeholder 3"/>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1949403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E45753B-B80B-493C-8794-D7D068E01EB0}" type="datetimeFigureOut">
              <a:rPr lang="es-PY" smtClean="0"/>
              <a:t>20/2/2020</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106759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9B3C18-9E65-40AC-A979-7911CD0E661F}" type="datetimeFigureOut">
              <a:rPr lang="es-PY" smtClean="0"/>
              <a:t>20/2/2020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a:xfrm>
            <a:off x="10558300" y="5956137"/>
            <a:ext cx="1052508" cy="365125"/>
          </a:xfrm>
        </p:spPr>
        <p:txBody>
          <a:bodyPr/>
          <a:lstStyle/>
          <a:p>
            <a:fld id="{FB2D4C95-8E95-411B-8C81-EFE66CD8603D}" type="slidenum">
              <a:rPr lang="es-PY" smtClean="0"/>
              <a:t>‹#›</a:t>
            </a:fld>
            <a:endParaRPr lang="es-PY"/>
          </a:p>
        </p:txBody>
      </p:sp>
    </p:spTree>
    <p:extLst>
      <p:ext uri="{BB962C8B-B14F-4D97-AF65-F5344CB8AC3E}">
        <p14:creationId xmlns:p14="http://schemas.microsoft.com/office/powerpoint/2010/main" val="3587265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45753B-B80B-493C-8794-D7D068E01EB0}" type="datetimeFigureOut">
              <a:rPr lang="es-PY" smtClean="0"/>
              <a:t>20/2/2020</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2280912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45753B-B80B-493C-8794-D7D068E01EB0}" type="datetimeFigureOut">
              <a:rPr lang="es-PY" smtClean="0"/>
              <a:t>20/2/2020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968294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45753B-B80B-493C-8794-D7D068E01EB0}" type="datetimeFigureOut">
              <a:rPr lang="es-PY" smtClean="0"/>
              <a:t>20/2/2020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4780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45753B-B80B-493C-8794-D7D068E01EB0}" type="datetimeFigureOut">
              <a:rPr lang="es-PY" smtClean="0"/>
              <a:t>20/2/2020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2919379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45753B-B80B-493C-8794-D7D068E01EB0}" type="datetimeFigureOut">
              <a:rPr lang="es-PY" smtClean="0"/>
              <a:t>20/2/2020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7858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45753B-B80B-493C-8794-D7D068E01EB0}" type="datetimeFigureOut">
              <a:rPr lang="es-PY" smtClean="0"/>
              <a:t>20/2/2020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2618925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5753B-B80B-493C-8794-D7D068E01EB0}" type="datetimeFigureOut">
              <a:rPr lang="es-PY" smtClean="0"/>
              <a:t>20/2/2020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2681641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5753B-B80B-493C-8794-D7D068E01EB0}" type="datetimeFigureOut">
              <a:rPr lang="es-PY" smtClean="0"/>
              <a:t>20/2/2020</a:t>
            </a:fld>
            <a:endParaRPr lang="es-PY"/>
          </a:p>
        </p:txBody>
      </p:sp>
      <p:sp>
        <p:nvSpPr>
          <p:cNvPr id="5" name="Footer Placeholder 4"/>
          <p:cNvSpPr>
            <a:spLocks noGrp="1"/>
          </p:cNvSpPr>
          <p:nvPr>
            <p:ph type="ftr" sz="quarter" idx="11"/>
          </p:nvPr>
        </p:nvSpPr>
        <p:spPr/>
        <p:txBody>
          <a:bodyPr/>
          <a:lstStyle/>
          <a:p>
            <a:endParaRPr lang="es-PY"/>
          </a:p>
        </p:txBody>
      </p:sp>
      <p:sp>
        <p:nvSpPr>
          <p:cNvPr id="6" name="Slide Number Placeholder 5"/>
          <p:cNvSpPr>
            <a:spLocks noGrp="1"/>
          </p:cNvSpPr>
          <p:nvPr>
            <p:ph type="sldNum" sz="quarter" idx="12"/>
          </p:nvPr>
        </p:nvSpPr>
        <p:spPr/>
        <p:txBody>
          <a:bodyPr/>
          <a:lstStyle/>
          <a:p>
            <a:fld id="{887CBE19-87F8-4465-8B9C-78BDE2521FA5}" type="slidenum">
              <a:rPr lang="es-PY" smtClean="0"/>
              <a:t>‹#›</a:t>
            </a:fld>
            <a:endParaRPr lang="es-PY"/>
          </a:p>
        </p:txBody>
      </p:sp>
    </p:spTree>
    <p:extLst>
      <p:ext uri="{BB962C8B-B14F-4D97-AF65-F5344CB8AC3E}">
        <p14:creationId xmlns:p14="http://schemas.microsoft.com/office/powerpoint/2010/main" val="380356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29B3C18-9E65-40AC-A979-7911CD0E661F}" type="datetimeFigureOut">
              <a:rPr lang="es-PY" smtClean="0"/>
              <a:t>20/2/2020</a:t>
            </a:fld>
            <a:endParaRPr lang="es-PY"/>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s-PY"/>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B2D4C95-8E95-411B-8C81-EFE66CD8603D}" type="slidenum">
              <a:rPr lang="es-PY" smtClean="0"/>
              <a:t>‹#›</a:t>
            </a:fld>
            <a:endParaRPr lang="es-PY"/>
          </a:p>
        </p:txBody>
      </p:sp>
    </p:spTree>
    <p:extLst>
      <p:ext uri="{BB962C8B-B14F-4D97-AF65-F5344CB8AC3E}">
        <p14:creationId xmlns:p14="http://schemas.microsoft.com/office/powerpoint/2010/main" val="256669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29B3C18-9E65-40AC-A979-7911CD0E661F}" type="datetimeFigureOut">
              <a:rPr lang="es-PY" smtClean="0"/>
              <a:t>20/2/2020</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FB2D4C95-8E95-411B-8C81-EFE66CD8603D}" type="slidenum">
              <a:rPr lang="es-PY" smtClean="0"/>
              <a:t>‹#›</a:t>
            </a:fld>
            <a:endParaRPr lang="es-PY"/>
          </a:p>
        </p:txBody>
      </p:sp>
    </p:spTree>
    <p:extLst>
      <p:ext uri="{BB962C8B-B14F-4D97-AF65-F5344CB8AC3E}">
        <p14:creationId xmlns:p14="http://schemas.microsoft.com/office/powerpoint/2010/main" val="399200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29B3C18-9E65-40AC-A979-7911CD0E661F}" type="datetimeFigureOut">
              <a:rPr lang="es-PY" smtClean="0"/>
              <a:t>20/2/2020</a:t>
            </a:fld>
            <a:endParaRPr lang="es-PY"/>
          </a:p>
        </p:txBody>
      </p:sp>
      <p:sp>
        <p:nvSpPr>
          <p:cNvPr id="8" name="Footer Placeholder 7"/>
          <p:cNvSpPr>
            <a:spLocks noGrp="1"/>
          </p:cNvSpPr>
          <p:nvPr>
            <p:ph type="ftr" sz="quarter" idx="11"/>
          </p:nvPr>
        </p:nvSpPr>
        <p:spPr/>
        <p:txBody>
          <a:bodyPr/>
          <a:lstStyle/>
          <a:p>
            <a:endParaRPr lang="es-PY"/>
          </a:p>
        </p:txBody>
      </p:sp>
      <p:sp>
        <p:nvSpPr>
          <p:cNvPr id="9" name="Slide Number Placeholder 8"/>
          <p:cNvSpPr>
            <a:spLocks noGrp="1"/>
          </p:cNvSpPr>
          <p:nvPr>
            <p:ph type="sldNum" sz="quarter" idx="12"/>
          </p:nvPr>
        </p:nvSpPr>
        <p:spPr/>
        <p:txBody>
          <a:bodyPr/>
          <a:lstStyle/>
          <a:p>
            <a:fld id="{FB2D4C95-8E95-411B-8C81-EFE66CD8603D}" type="slidenum">
              <a:rPr lang="es-PY" smtClean="0"/>
              <a:t>‹#›</a:t>
            </a:fld>
            <a:endParaRPr lang="es-PY"/>
          </a:p>
        </p:txBody>
      </p:sp>
    </p:spTree>
    <p:extLst>
      <p:ext uri="{BB962C8B-B14F-4D97-AF65-F5344CB8AC3E}">
        <p14:creationId xmlns:p14="http://schemas.microsoft.com/office/powerpoint/2010/main" val="108714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29B3C18-9E65-40AC-A979-7911CD0E661F}" type="datetimeFigureOut">
              <a:rPr lang="es-PY" smtClean="0"/>
              <a:t>20/2/2020</a:t>
            </a:fld>
            <a:endParaRPr lang="es-PY"/>
          </a:p>
        </p:txBody>
      </p:sp>
      <p:sp>
        <p:nvSpPr>
          <p:cNvPr id="4" name="Footer Placeholder 3"/>
          <p:cNvSpPr>
            <a:spLocks noGrp="1"/>
          </p:cNvSpPr>
          <p:nvPr>
            <p:ph type="ftr" sz="quarter" idx="11"/>
          </p:nvPr>
        </p:nvSpPr>
        <p:spPr/>
        <p:txBody>
          <a:bodyPr/>
          <a:lstStyle/>
          <a:p>
            <a:endParaRPr lang="es-PY"/>
          </a:p>
        </p:txBody>
      </p:sp>
      <p:sp>
        <p:nvSpPr>
          <p:cNvPr id="5" name="Slide Number Placeholder 4"/>
          <p:cNvSpPr>
            <a:spLocks noGrp="1"/>
          </p:cNvSpPr>
          <p:nvPr>
            <p:ph type="sldNum" sz="quarter" idx="12"/>
          </p:nvPr>
        </p:nvSpPr>
        <p:spPr/>
        <p:txBody>
          <a:bodyPr/>
          <a:lstStyle/>
          <a:p>
            <a:fld id="{FB2D4C95-8E95-411B-8C81-EFE66CD8603D}" type="slidenum">
              <a:rPr lang="es-PY" smtClean="0"/>
              <a:t>‹#›</a:t>
            </a:fld>
            <a:endParaRPr lang="es-PY"/>
          </a:p>
        </p:txBody>
      </p:sp>
    </p:spTree>
    <p:extLst>
      <p:ext uri="{BB962C8B-B14F-4D97-AF65-F5344CB8AC3E}">
        <p14:creationId xmlns:p14="http://schemas.microsoft.com/office/powerpoint/2010/main" val="219400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B3C18-9E65-40AC-A979-7911CD0E661F}" type="datetimeFigureOut">
              <a:rPr lang="es-PY" smtClean="0"/>
              <a:t>20/2/2020</a:t>
            </a:fld>
            <a:endParaRPr lang="es-PY"/>
          </a:p>
        </p:txBody>
      </p:sp>
      <p:sp>
        <p:nvSpPr>
          <p:cNvPr id="3" name="Footer Placeholder 2"/>
          <p:cNvSpPr>
            <a:spLocks noGrp="1"/>
          </p:cNvSpPr>
          <p:nvPr>
            <p:ph type="ftr" sz="quarter" idx="11"/>
          </p:nvPr>
        </p:nvSpPr>
        <p:spPr/>
        <p:txBody>
          <a:bodyPr/>
          <a:lstStyle/>
          <a:p>
            <a:endParaRPr lang="es-PY"/>
          </a:p>
        </p:txBody>
      </p:sp>
      <p:sp>
        <p:nvSpPr>
          <p:cNvPr id="4" name="Slide Number Placeholder 3"/>
          <p:cNvSpPr>
            <a:spLocks noGrp="1"/>
          </p:cNvSpPr>
          <p:nvPr>
            <p:ph type="sldNum" sz="quarter" idx="12"/>
          </p:nvPr>
        </p:nvSpPr>
        <p:spPr/>
        <p:txBody>
          <a:bodyPr/>
          <a:lstStyle/>
          <a:p>
            <a:fld id="{FB2D4C95-8E95-411B-8C81-EFE66CD8603D}" type="slidenum">
              <a:rPr lang="es-PY" smtClean="0"/>
              <a:t>‹#›</a:t>
            </a:fld>
            <a:endParaRPr lang="es-PY"/>
          </a:p>
        </p:txBody>
      </p:sp>
    </p:spTree>
    <p:extLst>
      <p:ext uri="{BB962C8B-B14F-4D97-AF65-F5344CB8AC3E}">
        <p14:creationId xmlns:p14="http://schemas.microsoft.com/office/powerpoint/2010/main" val="360190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29B3C18-9E65-40AC-A979-7911CD0E661F}" type="datetimeFigureOut">
              <a:rPr lang="es-PY" smtClean="0"/>
              <a:t>20/2/2020</a:t>
            </a:fld>
            <a:endParaRPr lang="es-PY"/>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s-PY"/>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B2D4C95-8E95-411B-8C81-EFE66CD8603D}" type="slidenum">
              <a:rPr lang="es-PY" smtClean="0"/>
              <a:t>‹#›</a:t>
            </a:fld>
            <a:endParaRPr lang="es-PY"/>
          </a:p>
        </p:txBody>
      </p:sp>
    </p:spTree>
    <p:extLst>
      <p:ext uri="{BB962C8B-B14F-4D97-AF65-F5344CB8AC3E}">
        <p14:creationId xmlns:p14="http://schemas.microsoft.com/office/powerpoint/2010/main" val="127987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D29B3C18-9E65-40AC-A979-7911CD0E661F}" type="datetimeFigureOut">
              <a:rPr lang="es-PY" smtClean="0"/>
              <a:t>20/2/2020</a:t>
            </a:fld>
            <a:endParaRPr lang="es-PY"/>
          </a:p>
        </p:txBody>
      </p:sp>
      <p:sp>
        <p:nvSpPr>
          <p:cNvPr id="6" name="Footer Placeholder 5"/>
          <p:cNvSpPr>
            <a:spLocks noGrp="1"/>
          </p:cNvSpPr>
          <p:nvPr>
            <p:ph type="ftr" sz="quarter" idx="11"/>
          </p:nvPr>
        </p:nvSpPr>
        <p:spPr/>
        <p:txBody>
          <a:bodyPr/>
          <a:lstStyle/>
          <a:p>
            <a:endParaRPr lang="es-PY"/>
          </a:p>
        </p:txBody>
      </p:sp>
      <p:sp>
        <p:nvSpPr>
          <p:cNvPr id="7" name="Slide Number Placeholder 6"/>
          <p:cNvSpPr>
            <a:spLocks noGrp="1"/>
          </p:cNvSpPr>
          <p:nvPr>
            <p:ph type="sldNum" sz="quarter" idx="12"/>
          </p:nvPr>
        </p:nvSpPr>
        <p:spPr/>
        <p:txBody>
          <a:bodyPr/>
          <a:lstStyle/>
          <a:p>
            <a:fld id="{FB2D4C95-8E95-411B-8C81-EFE66CD8603D}" type="slidenum">
              <a:rPr lang="es-PY" smtClean="0"/>
              <a:t>‹#›</a:t>
            </a:fld>
            <a:endParaRPr lang="es-PY"/>
          </a:p>
        </p:txBody>
      </p:sp>
    </p:spTree>
    <p:extLst>
      <p:ext uri="{BB962C8B-B14F-4D97-AF65-F5344CB8AC3E}">
        <p14:creationId xmlns:p14="http://schemas.microsoft.com/office/powerpoint/2010/main" val="208253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D29B3C18-9E65-40AC-A979-7911CD0E661F}" type="datetimeFigureOut">
              <a:rPr lang="es-PY" smtClean="0"/>
              <a:t>20/2/2020</a:t>
            </a:fld>
            <a:endParaRPr lang="es-PY"/>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s-PY"/>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B2D4C95-8E95-411B-8C81-EFE66CD8603D}" type="slidenum">
              <a:rPr lang="es-PY" smtClean="0"/>
              <a:t>‹#›</a:t>
            </a:fld>
            <a:endParaRPr lang="es-PY"/>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96434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45753B-B80B-493C-8794-D7D068E01EB0}" type="datetimeFigureOut">
              <a:rPr lang="es-PY" smtClean="0"/>
              <a:t>20/2/2020</a:t>
            </a:fld>
            <a:endParaRPr lang="es-PY"/>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PY"/>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solidFill>
              </a:defRPr>
            </a:lvl1pPr>
          </a:lstStyle>
          <a:p>
            <a:fld id="{887CBE19-87F8-4465-8B9C-78BDE2521FA5}" type="slidenum">
              <a:rPr lang="es-PY" smtClean="0"/>
              <a:t>‹#›</a:t>
            </a:fld>
            <a:endParaRPr lang="es-PY"/>
          </a:p>
        </p:txBody>
      </p:sp>
    </p:spTree>
    <p:extLst>
      <p:ext uri="{BB962C8B-B14F-4D97-AF65-F5344CB8AC3E}">
        <p14:creationId xmlns:p14="http://schemas.microsoft.com/office/powerpoint/2010/main" val="31504654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jp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0745" y="620689"/>
            <a:ext cx="4230470" cy="1007279"/>
          </a:xfrm>
          <a:prstGeom prst="rect">
            <a:avLst/>
          </a:prstGeom>
        </p:spPr>
      </p:pic>
      <p:sp>
        <p:nvSpPr>
          <p:cNvPr id="4" name="3 Título"/>
          <p:cNvSpPr>
            <a:spLocks noGrp="1"/>
          </p:cNvSpPr>
          <p:nvPr>
            <p:ph type="ctrTitle"/>
          </p:nvPr>
        </p:nvSpPr>
        <p:spPr>
          <a:xfrm>
            <a:off x="1050587" y="2815495"/>
            <a:ext cx="10058711" cy="3307264"/>
          </a:xfrm>
        </p:spPr>
        <p:style>
          <a:lnRef idx="2">
            <a:schemeClr val="accent2"/>
          </a:lnRef>
          <a:fillRef idx="1">
            <a:schemeClr val="lt1"/>
          </a:fillRef>
          <a:effectRef idx="0">
            <a:schemeClr val="accent2"/>
          </a:effectRef>
          <a:fontRef idx="minor">
            <a:schemeClr val="dk1"/>
          </a:fontRef>
        </p:style>
        <p:txBody>
          <a:bodyPr>
            <a:normAutofit/>
          </a:bodyPr>
          <a:lstStyle/>
          <a:p>
            <a:pPr marL="182880" algn="ctr">
              <a:tabLst>
                <a:tab pos="4837113" algn="l"/>
              </a:tabLst>
            </a:pPr>
            <a:r>
              <a:rPr lang="es-PY" sz="1600" b="1" dirty="0" smtClean="0">
                <a:solidFill>
                  <a:schemeClr val="accent2">
                    <a:lumMod val="75000"/>
                  </a:schemeClr>
                </a:solidFill>
                <a:latin typeface="+mj-lt"/>
              </a:rPr>
              <a:t>Paraguay 2019</a:t>
            </a:r>
            <a:endParaRPr lang="es-PY" sz="1600" b="1" dirty="0">
              <a:solidFill>
                <a:schemeClr val="accent2">
                  <a:lumMod val="75000"/>
                </a:schemeClr>
              </a:solidFill>
              <a:latin typeface="+mj-lt"/>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8297" y="1205477"/>
            <a:ext cx="2321774" cy="1594247"/>
          </a:xfrm>
          <a:prstGeom prst="rect">
            <a:avLst/>
          </a:prstGeom>
        </p:spPr>
      </p:pic>
      <p:sp>
        <p:nvSpPr>
          <p:cNvPr id="6" name="5 Rectángulo"/>
          <p:cNvSpPr/>
          <p:nvPr/>
        </p:nvSpPr>
        <p:spPr>
          <a:xfrm>
            <a:off x="470517" y="2423604"/>
            <a:ext cx="11230252" cy="4216539"/>
          </a:xfrm>
          <a:prstGeom prst="rect">
            <a:avLst/>
          </a:prstGeom>
        </p:spPr>
        <p:txBody>
          <a:bodyPr wrap="square">
            <a:spAutoFit/>
          </a:bodyPr>
          <a:lstStyle/>
          <a:p>
            <a:pPr algn="ctr"/>
            <a:endParaRPr lang="pt-BR" sz="2400" dirty="0"/>
          </a:p>
          <a:p>
            <a:pPr algn="ctr"/>
            <a:endParaRPr lang="pt-BR" sz="2000" b="1" dirty="0"/>
          </a:p>
          <a:p>
            <a:pPr algn="ctr"/>
            <a:r>
              <a:rPr lang="pt-BR" sz="2000" b="1" dirty="0">
                <a:solidFill>
                  <a:schemeClr val="accent2">
                    <a:lumMod val="75000"/>
                  </a:schemeClr>
                </a:solidFill>
              </a:rPr>
              <a:t>INVERSIONES FORESTALES, AMBIENTE Y DESARROLLO.</a:t>
            </a:r>
          </a:p>
          <a:p>
            <a:pPr algn="ctr"/>
            <a:endParaRPr lang="pt-BR" sz="1600" b="1" dirty="0">
              <a:solidFill>
                <a:schemeClr val="accent2">
                  <a:lumMod val="75000"/>
                </a:schemeClr>
              </a:solidFill>
            </a:endParaRPr>
          </a:p>
          <a:p>
            <a:pPr algn="ctr"/>
            <a:r>
              <a:rPr lang="pt-BR" sz="3200" b="1" dirty="0" smtClean="0">
                <a:solidFill>
                  <a:schemeClr val="accent2">
                    <a:lumMod val="75000"/>
                  </a:schemeClr>
                </a:solidFill>
                <a:latin typeface="Arial" panose="020B0604020202020204" pitchFamily="34" charset="0"/>
                <a:cs typeface="Arial" panose="020B0604020202020204" pitchFamily="34" charset="0"/>
              </a:rPr>
              <a:t>Sistemas Silvopastoriles </a:t>
            </a:r>
          </a:p>
          <a:p>
            <a:pPr algn="ctr"/>
            <a:endParaRPr lang="pt-BR" sz="2400" b="1" dirty="0">
              <a:solidFill>
                <a:schemeClr val="accent2">
                  <a:lumMod val="75000"/>
                </a:schemeClr>
              </a:solidFill>
              <a:latin typeface="Arial" panose="020B0604020202020204" pitchFamily="34" charset="0"/>
              <a:cs typeface="Arial" panose="020B0604020202020204" pitchFamily="34" charset="0"/>
            </a:endParaRPr>
          </a:p>
          <a:p>
            <a:pPr algn="ctr"/>
            <a:r>
              <a:rPr lang="pt-BR" sz="2400" b="1" dirty="0">
                <a:solidFill>
                  <a:schemeClr val="accent2">
                    <a:lumMod val="75000"/>
                  </a:schemeClr>
                </a:solidFill>
              </a:rPr>
              <a:t>Desafíos y </a:t>
            </a:r>
            <a:r>
              <a:rPr lang="pt-BR" sz="2400" b="1" dirty="0" smtClean="0">
                <a:solidFill>
                  <a:schemeClr val="accent2">
                    <a:lumMod val="75000"/>
                  </a:schemeClr>
                </a:solidFill>
              </a:rPr>
              <a:t>Oportunidades</a:t>
            </a:r>
          </a:p>
          <a:p>
            <a:pPr algn="ctr"/>
            <a:endParaRPr lang="pt-BR" sz="2400" b="1" dirty="0">
              <a:solidFill>
                <a:schemeClr val="accent2">
                  <a:lumMod val="75000"/>
                </a:schemeClr>
              </a:solidFill>
            </a:endParaRPr>
          </a:p>
          <a:p>
            <a:pPr algn="ctr"/>
            <a:r>
              <a:rPr lang="pt-BR" sz="2400" b="1" dirty="0" smtClean="0">
                <a:solidFill>
                  <a:schemeClr val="accent2">
                    <a:lumMod val="75000"/>
                  </a:schemeClr>
                </a:solidFill>
              </a:rPr>
              <a:t>                                                                         </a:t>
            </a:r>
            <a:r>
              <a:rPr lang="pt-BR" sz="2000" dirty="0" smtClean="0">
                <a:solidFill>
                  <a:schemeClr val="accent2">
                    <a:lumMod val="75000"/>
                  </a:schemeClr>
                </a:solidFill>
              </a:rPr>
              <a:t>Rafael Carlstein </a:t>
            </a:r>
            <a:endParaRPr lang="pt-BR" sz="2000" dirty="0">
              <a:solidFill>
                <a:schemeClr val="accent2">
                  <a:lumMod val="75000"/>
                </a:schemeClr>
              </a:solidFill>
            </a:endParaRPr>
          </a:p>
          <a:p>
            <a:pPr algn="ctr"/>
            <a:endParaRPr lang="pt-BR" sz="2400" b="1" dirty="0">
              <a:solidFill>
                <a:schemeClr val="accent2">
                  <a:lumMod val="75000"/>
                </a:schemeClr>
              </a:solidFill>
              <a:latin typeface="Arial" panose="020B0604020202020204" pitchFamily="34" charset="0"/>
              <a:cs typeface="Arial" panose="020B0604020202020204" pitchFamily="34" charset="0"/>
            </a:endParaRPr>
          </a:p>
          <a:p>
            <a:pPr algn="ctr"/>
            <a:endParaRPr lang="pt-BR" sz="1600" b="1" dirty="0"/>
          </a:p>
          <a:p>
            <a:pPr algn="ctr"/>
            <a:endParaRPr lang="en-US" sz="2000" dirty="0"/>
          </a:p>
        </p:txBody>
      </p:sp>
    </p:spTree>
    <p:extLst>
      <p:ext uri="{BB962C8B-B14F-4D97-AF65-F5344CB8AC3E}">
        <p14:creationId xmlns:p14="http://schemas.microsoft.com/office/powerpoint/2010/main" val="3693502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l="3337" r="6538"/>
          <a:stretch/>
        </p:blipFill>
        <p:spPr>
          <a:xfrm>
            <a:off x="20" y="10"/>
            <a:ext cx="4635571" cy="6857990"/>
          </a:xfrm>
          <a:prstGeom prst="rect">
            <a:avLst/>
          </a:prstGeom>
          <a:effectLst/>
        </p:spPr>
      </p:pic>
      <p:sp>
        <p:nvSpPr>
          <p:cNvPr id="2" name="Título 1"/>
          <p:cNvSpPr>
            <a:spLocks noGrp="1"/>
          </p:cNvSpPr>
          <p:nvPr>
            <p:ph type="title"/>
          </p:nvPr>
        </p:nvSpPr>
        <p:spPr>
          <a:xfrm>
            <a:off x="4965430" y="629268"/>
            <a:ext cx="6586491" cy="1286160"/>
          </a:xfrm>
        </p:spPr>
        <p:txBody>
          <a:bodyPr anchor="b">
            <a:noAutofit/>
          </a:bodyPr>
          <a:lstStyle/>
          <a:p>
            <a:pPr>
              <a:lnSpc>
                <a:spcPct val="80000"/>
              </a:lnSpc>
            </a:pPr>
            <a:r>
              <a:rPr lang="es-PY" sz="3600" dirty="0"/>
              <a:t>Efecto de los </a:t>
            </a:r>
            <a:r>
              <a:rPr lang="es-PY" sz="4000" b="1" dirty="0">
                <a:ln w="38100">
                  <a:solidFill>
                    <a:schemeClr val="accent2">
                      <a:lumMod val="75000"/>
                    </a:schemeClr>
                  </a:solidFill>
                  <a:prstDash val="solid"/>
                </a:ln>
                <a:solidFill>
                  <a:schemeClr val="accent2">
                    <a:lumMod val="40000"/>
                    <a:lumOff val="60000"/>
                  </a:schemeClr>
                </a:solidFill>
              </a:rPr>
              <a:t>arboles</a:t>
            </a:r>
            <a:r>
              <a:rPr lang="es-PY" sz="3600" dirty="0"/>
              <a:t> sobre el </a:t>
            </a:r>
            <a:r>
              <a:rPr lang="es-PY" sz="4000" b="1" dirty="0">
                <a:ln w="38100">
                  <a:solidFill>
                    <a:schemeClr val="accent2">
                      <a:lumMod val="75000"/>
                    </a:schemeClr>
                  </a:solidFill>
                  <a:prstDash val="solid"/>
                </a:ln>
                <a:solidFill>
                  <a:schemeClr val="accent2">
                    <a:lumMod val="40000"/>
                    <a:lumOff val="60000"/>
                  </a:schemeClr>
                </a:solidFill>
              </a:rPr>
              <a:t>suelo</a:t>
            </a:r>
          </a:p>
        </p:txBody>
      </p:sp>
      <p:sp>
        <p:nvSpPr>
          <p:cNvPr id="3" name="Marcador de contenido 2"/>
          <p:cNvSpPr>
            <a:spLocks noGrp="1"/>
          </p:cNvSpPr>
          <p:nvPr>
            <p:ph idx="1"/>
          </p:nvPr>
        </p:nvSpPr>
        <p:spPr>
          <a:xfrm>
            <a:off x="4965431" y="2438400"/>
            <a:ext cx="6586489" cy="3785419"/>
          </a:xfrm>
        </p:spPr>
        <p:txBody>
          <a:bodyPr>
            <a:normAutofit lnSpcReduction="10000"/>
          </a:bodyPr>
          <a:lstStyle/>
          <a:p>
            <a:r>
              <a:rPr lang="es-PY" sz="2400" dirty="0"/>
              <a:t>Una de las mayores expectativas de los SSP es que el componente sea eficiente en la </a:t>
            </a:r>
            <a:r>
              <a:rPr lang="es-PY" sz="2400" b="1" dirty="0" err="1">
                <a:solidFill>
                  <a:schemeClr val="accent2"/>
                </a:solidFill>
              </a:rPr>
              <a:t>traslocación</a:t>
            </a:r>
            <a:r>
              <a:rPr lang="es-PY" sz="2400" b="1" dirty="0">
                <a:solidFill>
                  <a:schemeClr val="accent2"/>
                </a:solidFill>
              </a:rPr>
              <a:t> de nutrientes de camadas mas profundas del suelo hacia la superficie</a:t>
            </a:r>
            <a:r>
              <a:rPr lang="es-PY" sz="2400" dirty="0"/>
              <a:t>, donde pueden quedar </a:t>
            </a:r>
            <a:r>
              <a:rPr lang="es-PY" sz="2400" b="1" dirty="0">
                <a:solidFill>
                  <a:schemeClr val="accent2"/>
                </a:solidFill>
              </a:rPr>
              <a:t>disponibles a la pastura </a:t>
            </a:r>
            <a:r>
              <a:rPr lang="es-PY" sz="2400" dirty="0"/>
              <a:t>con sus raíces superficiales.</a:t>
            </a:r>
          </a:p>
          <a:p>
            <a:r>
              <a:rPr lang="es-PY" sz="2400" dirty="0"/>
              <a:t>En épocas criticas, el suelo presenta un </a:t>
            </a:r>
            <a:r>
              <a:rPr lang="es-PY" sz="2400" b="1" dirty="0">
                <a:solidFill>
                  <a:schemeClr val="accent2"/>
                </a:solidFill>
              </a:rPr>
              <a:t>mayor tenor de humedad sobre los arboles</a:t>
            </a:r>
            <a:r>
              <a:rPr lang="es-PY" sz="2400" dirty="0"/>
              <a:t> que cuando se encuentra expuesto directamente al sol y al viento. </a:t>
            </a:r>
          </a:p>
          <a:p>
            <a:endParaRPr lang="es-PY" sz="2000" dirty="0"/>
          </a:p>
        </p:txBody>
      </p:sp>
    </p:spTree>
    <p:extLst>
      <p:ext uri="{BB962C8B-B14F-4D97-AF65-F5344CB8AC3E}">
        <p14:creationId xmlns:p14="http://schemas.microsoft.com/office/powerpoint/2010/main" val="2056849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Y" dirty="0"/>
              <a:t>Estudios de neutralización de GEI en sistemas </a:t>
            </a:r>
            <a:r>
              <a:rPr lang="es-PY" dirty="0" err="1"/>
              <a:t>agrosilvopastoriles</a:t>
            </a:r>
            <a:endParaRPr lang="es-PY" dirty="0"/>
          </a:p>
        </p:txBody>
      </p:sp>
      <p:sp>
        <p:nvSpPr>
          <p:cNvPr id="15" name="Rectángulo 14"/>
          <p:cNvSpPr/>
          <p:nvPr/>
        </p:nvSpPr>
        <p:spPr>
          <a:xfrm>
            <a:off x="381000" y="2156775"/>
            <a:ext cx="11399874" cy="4154984"/>
          </a:xfrm>
          <a:prstGeom prst="rect">
            <a:avLst/>
          </a:prstGeom>
        </p:spPr>
        <p:txBody>
          <a:bodyPr wrap="square">
            <a:spAutoFit/>
          </a:bodyPr>
          <a:lstStyle/>
          <a:p>
            <a:pPr marL="342900" indent="-342900">
              <a:buClr>
                <a:schemeClr val="accent2"/>
              </a:buClr>
              <a:buFont typeface="Wingdings" panose="05000000000000000000" pitchFamily="2" charset="2"/>
              <a:buChar char="v"/>
            </a:pPr>
            <a:r>
              <a:rPr lang="es-PY" sz="2400" dirty="0"/>
              <a:t>Estudio realizado por </a:t>
            </a:r>
            <a:r>
              <a:rPr lang="es-PY" sz="2400" dirty="0" err="1"/>
              <a:t>Embrapa</a:t>
            </a:r>
            <a:r>
              <a:rPr lang="es-PY" sz="2400" dirty="0"/>
              <a:t> Gado de Corte, se evaluó el </a:t>
            </a:r>
            <a:r>
              <a:rPr lang="es-PY" sz="2400" b="1" dirty="0">
                <a:solidFill>
                  <a:schemeClr val="accent2"/>
                </a:solidFill>
              </a:rPr>
              <a:t>potencial para neutralizar los </a:t>
            </a:r>
            <a:r>
              <a:rPr lang="es-PY" sz="2400" b="1" dirty="0" err="1">
                <a:solidFill>
                  <a:schemeClr val="accent2"/>
                </a:solidFill>
              </a:rPr>
              <a:t>GEIs</a:t>
            </a:r>
            <a:r>
              <a:rPr lang="es-PY" sz="2400" b="1" dirty="0">
                <a:solidFill>
                  <a:schemeClr val="accent2"/>
                </a:solidFill>
              </a:rPr>
              <a:t> </a:t>
            </a:r>
            <a:r>
              <a:rPr lang="es-PY" sz="2400" dirty="0"/>
              <a:t>en dos sistemas </a:t>
            </a:r>
            <a:r>
              <a:rPr lang="es-PY" sz="2400" dirty="0" err="1"/>
              <a:t>agrosilvopastoriles</a:t>
            </a:r>
            <a:r>
              <a:rPr lang="es-PY" sz="2400" dirty="0"/>
              <a:t>, con </a:t>
            </a:r>
            <a:r>
              <a:rPr lang="es-PY" sz="2400" b="1" dirty="0">
                <a:solidFill>
                  <a:schemeClr val="accent2"/>
                </a:solidFill>
              </a:rPr>
              <a:t>227 y 357 árboles de eucalipto por hectárea</a:t>
            </a:r>
            <a:r>
              <a:rPr lang="es-PY" sz="2400" dirty="0"/>
              <a:t>, a los </a:t>
            </a:r>
            <a:r>
              <a:rPr lang="es-PY" sz="2400" b="1" dirty="0">
                <a:solidFill>
                  <a:schemeClr val="accent2"/>
                </a:solidFill>
              </a:rPr>
              <a:t>36 y 72 meses después de la plantación forestal</a:t>
            </a:r>
            <a:r>
              <a:rPr lang="es-PY" sz="2400" dirty="0"/>
              <a:t>. </a:t>
            </a:r>
          </a:p>
          <a:p>
            <a:pPr marL="342900" indent="-342900">
              <a:buClr>
                <a:schemeClr val="accent2"/>
              </a:buClr>
              <a:buFont typeface="Wingdings" panose="05000000000000000000" pitchFamily="2" charset="2"/>
              <a:buChar char="v"/>
            </a:pPr>
            <a:endParaRPr lang="es-PY" sz="2400" dirty="0"/>
          </a:p>
          <a:p>
            <a:pPr marL="342900" indent="-342900">
              <a:buClr>
                <a:schemeClr val="accent2"/>
              </a:buClr>
              <a:buFont typeface="Wingdings" panose="05000000000000000000" pitchFamily="2" charset="2"/>
              <a:buChar char="v"/>
            </a:pPr>
            <a:r>
              <a:rPr lang="es-PY" sz="2400" dirty="0"/>
              <a:t>En el sistema con 227 árboles/ha, el potencial de neutralización paso de </a:t>
            </a:r>
            <a:r>
              <a:rPr lang="es-PY" sz="2400" b="1" dirty="0">
                <a:solidFill>
                  <a:schemeClr val="accent2"/>
                </a:solidFill>
              </a:rPr>
              <a:t>7,1 UA/ha/año </a:t>
            </a:r>
            <a:r>
              <a:rPr lang="es-PY" sz="2400" dirty="0"/>
              <a:t>(a los 36 meses) para </a:t>
            </a:r>
            <a:r>
              <a:rPr lang="es-PY" sz="2400" b="1" dirty="0">
                <a:solidFill>
                  <a:schemeClr val="accent2"/>
                </a:solidFill>
              </a:rPr>
              <a:t>10,8 UA/ha/año </a:t>
            </a:r>
            <a:r>
              <a:rPr lang="es-PY" sz="2400" dirty="0"/>
              <a:t>(a los 72 meses), en cuanto que el sistema con 375 árboles/ha el potencial de neutralización paso, respectivamente, de </a:t>
            </a:r>
            <a:r>
              <a:rPr lang="es-PY" sz="2400" b="1" dirty="0">
                <a:solidFill>
                  <a:schemeClr val="accent2"/>
                </a:solidFill>
              </a:rPr>
              <a:t>12,8 UA/ha/año</a:t>
            </a:r>
            <a:r>
              <a:rPr lang="es-PY" sz="2400" dirty="0"/>
              <a:t> para </a:t>
            </a:r>
            <a:r>
              <a:rPr lang="es-PY" sz="2400" b="1" dirty="0">
                <a:solidFill>
                  <a:schemeClr val="accent2"/>
                </a:solidFill>
              </a:rPr>
              <a:t>17,5 UA/ha/año.</a:t>
            </a:r>
          </a:p>
          <a:p>
            <a:pPr marL="342900" indent="-342900">
              <a:buClr>
                <a:schemeClr val="accent2"/>
              </a:buClr>
              <a:buFont typeface="Wingdings" panose="05000000000000000000" pitchFamily="2" charset="2"/>
              <a:buChar char="v"/>
            </a:pPr>
            <a:endParaRPr lang="es-PY" sz="2400" dirty="0"/>
          </a:p>
          <a:p>
            <a:pPr marL="342900" indent="-342900">
              <a:buClr>
                <a:schemeClr val="accent2"/>
              </a:buClr>
              <a:buFont typeface="Wingdings" panose="05000000000000000000" pitchFamily="2" charset="2"/>
              <a:buChar char="v"/>
            </a:pPr>
            <a:r>
              <a:rPr lang="es-PY" sz="2400" dirty="0"/>
              <a:t>Tales resultados indican un </a:t>
            </a:r>
            <a:r>
              <a:rPr lang="es-PY" sz="2400" dirty="0">
                <a:solidFill>
                  <a:schemeClr val="accent2"/>
                </a:solidFill>
                <a:effectLst>
                  <a:outerShdw blurRad="38100" dist="38100" dir="2700000" algn="tl">
                    <a:srgbClr val="000000">
                      <a:alpha val="43137"/>
                    </a:srgbClr>
                  </a:outerShdw>
                </a:effectLst>
              </a:rPr>
              <a:t>SALDO DE CARBONO ACUMULADO MUY SUPERIOR A LA CAPACIDAD DE SOPORTE DE ANIMALES POR ESAS PASTURAS</a:t>
            </a:r>
            <a:r>
              <a:rPr lang="es-PY" sz="2400" dirty="0"/>
              <a:t>. </a:t>
            </a:r>
          </a:p>
        </p:txBody>
      </p:sp>
    </p:spTree>
    <p:extLst>
      <p:ext uri="{BB962C8B-B14F-4D97-AF65-F5344CB8AC3E}">
        <p14:creationId xmlns:p14="http://schemas.microsoft.com/office/powerpoint/2010/main" val="36632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Y" dirty="0"/>
              <a:t>Estudios de neutralización de GEI en sistemas </a:t>
            </a:r>
            <a:r>
              <a:rPr lang="es-PY" dirty="0" err="1"/>
              <a:t>agrosilvopastoriles</a:t>
            </a:r>
            <a:endParaRPr lang="es-PY" dirty="0"/>
          </a:p>
        </p:txBody>
      </p:sp>
      <p:sp>
        <p:nvSpPr>
          <p:cNvPr id="8" name="Marcador de contenido 7"/>
          <p:cNvSpPr>
            <a:spLocks noGrp="1"/>
          </p:cNvSpPr>
          <p:nvPr>
            <p:ph idx="1"/>
          </p:nvPr>
        </p:nvSpPr>
        <p:spPr/>
        <p:txBody>
          <a:bodyPr/>
          <a:lstStyle/>
          <a:p>
            <a:pPr>
              <a:buFont typeface="Wingdings" panose="05000000000000000000" pitchFamily="2" charset="2"/>
              <a:buChar char="v"/>
            </a:pPr>
            <a:r>
              <a:rPr lang="es-PY" sz="2800" dirty="0">
                <a:solidFill>
                  <a:schemeClr val="tx1"/>
                </a:solidFill>
              </a:rPr>
              <a:t>Estudio realizado en el Brasil evaluó el potencial de mitigación de GEI en sistemas </a:t>
            </a:r>
            <a:r>
              <a:rPr lang="es-PY" sz="2800" dirty="0" err="1">
                <a:solidFill>
                  <a:schemeClr val="tx1"/>
                </a:solidFill>
              </a:rPr>
              <a:t>Silvopastoriles</a:t>
            </a:r>
            <a:r>
              <a:rPr lang="es-PY" sz="2800" dirty="0">
                <a:solidFill>
                  <a:schemeClr val="tx1"/>
                </a:solidFill>
              </a:rPr>
              <a:t> y </a:t>
            </a:r>
            <a:r>
              <a:rPr lang="es-PY" sz="2800" dirty="0" err="1">
                <a:solidFill>
                  <a:schemeClr val="tx1"/>
                </a:solidFill>
              </a:rPr>
              <a:t>Agrosilvopastoril</a:t>
            </a:r>
            <a:r>
              <a:rPr lang="es-PY" sz="2800" dirty="0">
                <a:solidFill>
                  <a:schemeClr val="tx1"/>
                </a:solidFill>
              </a:rPr>
              <a:t> con árboles de rápido crecimiento, como el </a:t>
            </a:r>
            <a:r>
              <a:rPr lang="es-PY" sz="2800" b="1" dirty="0">
                <a:solidFill>
                  <a:schemeClr val="accent2"/>
                </a:solidFill>
              </a:rPr>
              <a:t>eucalipto.</a:t>
            </a:r>
          </a:p>
          <a:p>
            <a:pPr>
              <a:buFont typeface="Wingdings" panose="05000000000000000000" pitchFamily="2" charset="2"/>
              <a:buChar char="v"/>
            </a:pPr>
            <a:r>
              <a:rPr lang="es-PY" sz="2800" dirty="0">
                <a:solidFill>
                  <a:schemeClr val="tx1"/>
                </a:solidFill>
              </a:rPr>
              <a:t>En densidades de </a:t>
            </a:r>
            <a:r>
              <a:rPr lang="es-PY" sz="2800" b="1" dirty="0">
                <a:solidFill>
                  <a:schemeClr val="accent2"/>
                </a:solidFill>
              </a:rPr>
              <a:t>250 a 350 árboles/ha</a:t>
            </a:r>
            <a:r>
              <a:rPr lang="es-PY" sz="2800" dirty="0">
                <a:solidFill>
                  <a:schemeClr val="tx1"/>
                </a:solidFill>
              </a:rPr>
              <a:t>, planificados para corte de arboles a partir de ocho años de edad, son capaces de producir  </a:t>
            </a:r>
            <a:r>
              <a:rPr lang="es-PY" sz="2800" b="1" dirty="0">
                <a:solidFill>
                  <a:schemeClr val="accent2"/>
                </a:solidFill>
              </a:rPr>
              <a:t>25 m</a:t>
            </a:r>
            <a:r>
              <a:rPr lang="es-PY" sz="2800" b="1" baseline="30000" dirty="0">
                <a:solidFill>
                  <a:schemeClr val="accent2"/>
                </a:solidFill>
              </a:rPr>
              <a:t>3</a:t>
            </a:r>
            <a:r>
              <a:rPr lang="es-PY" sz="2800" b="1" dirty="0">
                <a:solidFill>
                  <a:schemeClr val="accent2"/>
                </a:solidFill>
              </a:rPr>
              <a:t>/ha/año de madera</a:t>
            </a:r>
            <a:r>
              <a:rPr lang="es-PY" sz="2800" dirty="0">
                <a:solidFill>
                  <a:schemeClr val="tx1"/>
                </a:solidFill>
              </a:rPr>
              <a:t>, lo que corresponde a un secuestro anual de cerca de </a:t>
            </a:r>
            <a:r>
              <a:rPr lang="es-PY" sz="2800" b="1" dirty="0">
                <a:solidFill>
                  <a:schemeClr val="accent2"/>
                </a:solidFill>
              </a:rPr>
              <a:t>5 t/ha de C/año</a:t>
            </a:r>
            <a:r>
              <a:rPr lang="es-PY" sz="2800" dirty="0">
                <a:solidFill>
                  <a:schemeClr val="tx1"/>
                </a:solidFill>
              </a:rPr>
              <a:t>, lo que equivale a la </a:t>
            </a:r>
            <a:r>
              <a:rPr lang="es-PY" sz="2800" b="1" dirty="0">
                <a:solidFill>
                  <a:schemeClr val="accent2"/>
                </a:solidFill>
              </a:rPr>
              <a:t>neutralización de emisión de GEI de cerca de 12 bovinos adultos/ha/año</a:t>
            </a:r>
            <a:r>
              <a:rPr lang="es-PY" sz="2800" dirty="0">
                <a:solidFill>
                  <a:schemeClr val="tx1"/>
                </a:solidFill>
              </a:rPr>
              <a:t>.</a:t>
            </a:r>
            <a:endParaRPr lang="es-PY" dirty="0"/>
          </a:p>
        </p:txBody>
      </p:sp>
    </p:spTree>
    <p:extLst>
      <p:ext uri="{BB962C8B-B14F-4D97-AF65-F5344CB8AC3E}">
        <p14:creationId xmlns:p14="http://schemas.microsoft.com/office/powerpoint/2010/main" val="131547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448608" y="896925"/>
            <a:ext cx="3772813" cy="155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1" name="Rectángulo 10"/>
          <p:cNvSpPr/>
          <p:nvPr/>
        </p:nvSpPr>
        <p:spPr>
          <a:xfrm>
            <a:off x="448608" y="60102"/>
            <a:ext cx="3772813" cy="155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CuadroTexto 11"/>
          <p:cNvSpPr txBox="1"/>
          <p:nvPr/>
        </p:nvSpPr>
        <p:spPr>
          <a:xfrm>
            <a:off x="448608" y="250695"/>
            <a:ext cx="3719502" cy="646331"/>
          </a:xfrm>
          <a:prstGeom prst="rect">
            <a:avLst/>
          </a:prstGeom>
          <a:solidFill>
            <a:schemeClr val="bg1"/>
          </a:solidFill>
        </p:spPr>
        <p:txBody>
          <a:bodyPr wrap="square" rtlCol="0">
            <a:spAutoFit/>
          </a:bodyPr>
          <a:lstStyle/>
          <a:p>
            <a:pPr algn="ctr"/>
            <a:r>
              <a:rPr lang="es-PY" sz="3600" dirty="0"/>
              <a:t>Económico </a:t>
            </a:r>
          </a:p>
        </p:txBody>
      </p:sp>
      <p:pic>
        <p:nvPicPr>
          <p:cNvPr id="2" name="Imagen 1" descr="Recorte de pantalla"/>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20800" y="1223877"/>
            <a:ext cx="10280823" cy="5634123"/>
          </a:xfrm>
          <a:prstGeom prst="rect">
            <a:avLst/>
          </a:prstGeom>
        </p:spPr>
      </p:pic>
      <p:sp>
        <p:nvSpPr>
          <p:cNvPr id="9" name="CuadroTexto 8"/>
          <p:cNvSpPr txBox="1"/>
          <p:nvPr/>
        </p:nvSpPr>
        <p:spPr>
          <a:xfrm>
            <a:off x="9274072" y="6422292"/>
            <a:ext cx="2752828" cy="3820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PY" dirty="0"/>
              <a:t>Fuente: PAYCO / UNIQUE</a:t>
            </a:r>
          </a:p>
        </p:txBody>
      </p:sp>
      <p:sp>
        <p:nvSpPr>
          <p:cNvPr id="3" name="CuadroTexto 2"/>
          <p:cNvSpPr txBox="1"/>
          <p:nvPr/>
        </p:nvSpPr>
        <p:spPr>
          <a:xfrm>
            <a:off x="4927600" y="328140"/>
            <a:ext cx="153361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PY" dirty="0"/>
              <a:t>200 kg/PV/ha</a:t>
            </a:r>
          </a:p>
          <a:p>
            <a:r>
              <a:rPr lang="es-PY" dirty="0"/>
              <a:t>0 m</a:t>
            </a:r>
            <a:r>
              <a:rPr lang="es-PY" baseline="30000" dirty="0"/>
              <a:t>3</a:t>
            </a:r>
            <a:r>
              <a:rPr lang="es-PY" dirty="0"/>
              <a:t> madera</a:t>
            </a:r>
          </a:p>
        </p:txBody>
      </p:sp>
      <p:sp>
        <p:nvSpPr>
          <p:cNvPr id="16" name="CuadroTexto 15"/>
          <p:cNvSpPr txBox="1"/>
          <p:nvPr/>
        </p:nvSpPr>
        <p:spPr>
          <a:xfrm>
            <a:off x="6591300" y="345517"/>
            <a:ext cx="153361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PY" dirty="0"/>
              <a:t>126 kg/PV/ha</a:t>
            </a:r>
          </a:p>
          <a:p>
            <a:r>
              <a:rPr lang="es-PY" dirty="0"/>
              <a:t>28 m</a:t>
            </a:r>
            <a:r>
              <a:rPr lang="es-PY" baseline="30000" dirty="0"/>
              <a:t>3 </a:t>
            </a:r>
            <a:r>
              <a:rPr lang="es-PY" dirty="0"/>
              <a:t>madera</a:t>
            </a:r>
          </a:p>
        </p:txBody>
      </p:sp>
      <p:sp>
        <p:nvSpPr>
          <p:cNvPr id="17" name="CuadroTexto 16"/>
          <p:cNvSpPr txBox="1"/>
          <p:nvPr/>
        </p:nvSpPr>
        <p:spPr>
          <a:xfrm>
            <a:off x="8255000" y="345517"/>
            <a:ext cx="153361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PY" dirty="0"/>
              <a:t>104 kg/PV/ha</a:t>
            </a:r>
          </a:p>
          <a:p>
            <a:r>
              <a:rPr lang="es-PY" dirty="0"/>
              <a:t>33 m</a:t>
            </a:r>
            <a:r>
              <a:rPr lang="es-PY" baseline="30000" dirty="0"/>
              <a:t>3</a:t>
            </a:r>
            <a:r>
              <a:rPr lang="es-PY" dirty="0"/>
              <a:t> madera</a:t>
            </a:r>
          </a:p>
        </p:txBody>
      </p:sp>
      <p:sp>
        <p:nvSpPr>
          <p:cNvPr id="18" name="CuadroTexto 17"/>
          <p:cNvSpPr txBox="1"/>
          <p:nvPr/>
        </p:nvSpPr>
        <p:spPr>
          <a:xfrm>
            <a:off x="9918700" y="328140"/>
            <a:ext cx="153361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PY" dirty="0"/>
              <a:t>0 kg/PV/ha</a:t>
            </a:r>
          </a:p>
          <a:p>
            <a:r>
              <a:rPr lang="es-PY" dirty="0"/>
              <a:t>40 m</a:t>
            </a:r>
            <a:r>
              <a:rPr lang="es-PY" baseline="30000" dirty="0"/>
              <a:t>3 </a:t>
            </a:r>
            <a:r>
              <a:rPr lang="es-PY" dirty="0"/>
              <a:t>madera</a:t>
            </a:r>
          </a:p>
        </p:txBody>
      </p:sp>
    </p:spTree>
    <p:extLst>
      <p:ext uri="{BB962C8B-B14F-4D97-AF65-F5344CB8AC3E}">
        <p14:creationId xmlns:p14="http://schemas.microsoft.com/office/powerpoint/2010/main" val="56945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Recorte de pantalla"/>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flipH="1">
            <a:off x="7962900" y="2724150"/>
            <a:ext cx="4330700" cy="2501900"/>
          </a:xfrm>
        </p:spPr>
      </p:pic>
      <p:pic>
        <p:nvPicPr>
          <p:cNvPr id="5" name="Imagen 4" descr="Recorte de pantalla"/>
          <p:cNvPicPr>
            <a:picLocks noChangeAspect="1"/>
          </p:cNvPicPr>
          <p:nvPr/>
        </p:nvPicPr>
        <p:blipFill rotWithShape="1">
          <a:blip r:embed="rId3" cstate="email">
            <a:extLst>
              <a:ext uri="{28A0092B-C50C-407E-A947-70E740481C1C}">
                <a14:useLocalDpi xmlns:a14="http://schemas.microsoft.com/office/drawing/2010/main"/>
              </a:ext>
            </a:extLst>
          </a:blip>
          <a:srcRect t="32363"/>
          <a:stretch/>
        </p:blipFill>
        <p:spPr>
          <a:xfrm>
            <a:off x="7953362" y="5100125"/>
            <a:ext cx="4238638" cy="2529618"/>
          </a:xfrm>
          <a:prstGeom prst="rect">
            <a:avLst/>
          </a:prstGeom>
        </p:spPr>
      </p:pic>
      <p:pic>
        <p:nvPicPr>
          <p:cNvPr id="6" name="Imagen 5" descr="Recorte de pantalla"/>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9139" y="3980794"/>
            <a:ext cx="4854689" cy="3171929"/>
          </a:xfrm>
          <a:prstGeom prst="rect">
            <a:avLst/>
          </a:prstGeom>
        </p:spPr>
      </p:pic>
      <p:pic>
        <p:nvPicPr>
          <p:cNvPr id="7" name="Imagen 6" descr="Recorte de pantalla"/>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5550" y="4042391"/>
            <a:ext cx="4818612" cy="3171929"/>
          </a:xfrm>
          <a:prstGeom prst="rect">
            <a:avLst/>
          </a:prstGeom>
        </p:spPr>
      </p:pic>
      <p:pic>
        <p:nvPicPr>
          <p:cNvPr id="8" name="Imagen 7" descr="Recorte de pantall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953362" y="-306118"/>
            <a:ext cx="4539681" cy="3030347"/>
          </a:xfrm>
          <a:prstGeom prst="rect">
            <a:avLst/>
          </a:prstGeom>
        </p:spPr>
      </p:pic>
      <p:sp>
        <p:nvSpPr>
          <p:cNvPr id="9" name="CuadroTexto 8"/>
          <p:cNvSpPr txBox="1"/>
          <p:nvPr/>
        </p:nvSpPr>
        <p:spPr>
          <a:xfrm>
            <a:off x="8994672" y="6475968"/>
            <a:ext cx="2752828" cy="3820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s-PY" dirty="0"/>
              <a:t>Fuente: PAYCO / UNIQUE</a:t>
            </a:r>
          </a:p>
        </p:txBody>
      </p:sp>
      <p:sp>
        <p:nvSpPr>
          <p:cNvPr id="10" name="Rectángulo 9"/>
          <p:cNvSpPr/>
          <p:nvPr/>
        </p:nvSpPr>
        <p:spPr>
          <a:xfrm>
            <a:off x="448608" y="896925"/>
            <a:ext cx="3772813" cy="155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1" name="Rectángulo 10"/>
          <p:cNvSpPr/>
          <p:nvPr/>
        </p:nvSpPr>
        <p:spPr>
          <a:xfrm>
            <a:off x="448608" y="60102"/>
            <a:ext cx="3772813" cy="155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2" name="CuadroTexto 11"/>
          <p:cNvSpPr txBox="1"/>
          <p:nvPr/>
        </p:nvSpPr>
        <p:spPr>
          <a:xfrm>
            <a:off x="448608" y="250695"/>
            <a:ext cx="3719502" cy="646331"/>
          </a:xfrm>
          <a:prstGeom prst="rect">
            <a:avLst/>
          </a:prstGeom>
          <a:solidFill>
            <a:schemeClr val="bg1"/>
          </a:solidFill>
        </p:spPr>
        <p:txBody>
          <a:bodyPr wrap="square" rtlCol="0">
            <a:spAutoFit/>
          </a:bodyPr>
          <a:lstStyle/>
          <a:p>
            <a:pPr algn="ctr"/>
            <a:r>
              <a:rPr lang="es-PY" sz="3600" dirty="0"/>
              <a:t>Social</a:t>
            </a:r>
          </a:p>
        </p:txBody>
      </p:sp>
      <p:graphicFrame>
        <p:nvGraphicFramePr>
          <p:cNvPr id="14" name="Tabla 13"/>
          <p:cNvGraphicFramePr>
            <a:graphicFrameLocks noGrp="1"/>
          </p:cNvGraphicFramePr>
          <p:nvPr>
            <p:extLst>
              <p:ext uri="{D42A27DB-BD31-4B8C-83A1-F6EECF244321}">
                <p14:modId xmlns:p14="http://schemas.microsoft.com/office/powerpoint/2010/main" val="3969094511"/>
              </p:ext>
            </p:extLst>
          </p:nvPr>
        </p:nvGraphicFramePr>
        <p:xfrm>
          <a:off x="448608" y="1074779"/>
          <a:ext cx="7026858" cy="2590800"/>
        </p:xfrm>
        <a:graphic>
          <a:graphicData uri="http://schemas.openxmlformats.org/drawingml/2006/table">
            <a:tbl>
              <a:tblPr firstRow="1" bandRow="1">
                <a:tableStyleId>{5C22544A-7EE6-4342-B048-85BDC9FD1C3A}</a:tableStyleId>
              </a:tblPr>
              <a:tblGrid>
                <a:gridCol w="3513429">
                  <a:extLst>
                    <a:ext uri="{9D8B030D-6E8A-4147-A177-3AD203B41FA5}">
                      <a16:colId xmlns:a16="http://schemas.microsoft.com/office/drawing/2014/main" val="4226880606"/>
                    </a:ext>
                  </a:extLst>
                </a:gridCol>
                <a:gridCol w="3513429">
                  <a:extLst>
                    <a:ext uri="{9D8B030D-6E8A-4147-A177-3AD203B41FA5}">
                      <a16:colId xmlns:a16="http://schemas.microsoft.com/office/drawing/2014/main" val="2526805869"/>
                    </a:ext>
                  </a:extLst>
                </a:gridCol>
              </a:tblGrid>
              <a:tr h="370840">
                <a:tc gridSpan="2">
                  <a:txBody>
                    <a:bodyPr/>
                    <a:lstStyle/>
                    <a:p>
                      <a:pPr algn="ctr"/>
                      <a:r>
                        <a:rPr lang="es-PY" sz="2800" dirty="0"/>
                        <a:t>Generación de empleo (ETC*/1.000 ha)</a:t>
                      </a:r>
                    </a:p>
                  </a:txBody>
                  <a:tcPr/>
                </a:tc>
                <a:tc hMerge="1">
                  <a:txBody>
                    <a:bodyPr/>
                    <a:lstStyle/>
                    <a:p>
                      <a:endParaRPr lang="es-PY" dirty="0"/>
                    </a:p>
                  </a:txBody>
                  <a:tcPr/>
                </a:tc>
                <a:extLst>
                  <a:ext uri="{0D108BD9-81ED-4DB2-BD59-A6C34878D82A}">
                    <a16:rowId xmlns:a16="http://schemas.microsoft.com/office/drawing/2014/main" val="3540698564"/>
                  </a:ext>
                </a:extLst>
              </a:tr>
              <a:tr h="370840">
                <a:tc>
                  <a:txBody>
                    <a:bodyPr/>
                    <a:lstStyle/>
                    <a:p>
                      <a:pPr algn="ctr"/>
                      <a:r>
                        <a:rPr lang="es-PY" sz="2800" dirty="0"/>
                        <a:t>Ganadería</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PY" sz="2800" dirty="0"/>
                        <a:t>3</a:t>
                      </a:r>
                    </a:p>
                  </a:txBody>
                  <a:tcPr/>
                </a:tc>
                <a:extLst>
                  <a:ext uri="{0D108BD9-81ED-4DB2-BD59-A6C34878D82A}">
                    <a16:rowId xmlns:a16="http://schemas.microsoft.com/office/drawing/2014/main" val="1903219884"/>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PY" sz="2800" dirty="0"/>
                        <a:t>SSP</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PY" sz="2800" dirty="0"/>
                        <a:t>16</a:t>
                      </a:r>
                    </a:p>
                  </a:txBody>
                  <a:tcPr/>
                </a:tc>
                <a:extLst>
                  <a:ext uri="{0D108BD9-81ED-4DB2-BD59-A6C34878D82A}">
                    <a16:rowId xmlns:a16="http://schemas.microsoft.com/office/drawing/2014/main" val="323657307"/>
                  </a:ext>
                </a:extLst>
              </a:tr>
              <a:tr h="324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PY" sz="2800" dirty="0"/>
                        <a:t>SSP</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PY" sz="2800" dirty="0"/>
                        <a:t>23</a:t>
                      </a:r>
                    </a:p>
                  </a:txBody>
                  <a:tcPr/>
                </a:tc>
                <a:extLst>
                  <a:ext uri="{0D108BD9-81ED-4DB2-BD59-A6C34878D82A}">
                    <a16:rowId xmlns:a16="http://schemas.microsoft.com/office/drawing/2014/main" val="2737360425"/>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PY" sz="2800" dirty="0"/>
                        <a:t>Forestal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PY" sz="2800" dirty="0"/>
                        <a:t>26 </a:t>
                      </a:r>
                    </a:p>
                  </a:txBody>
                  <a:tcPr/>
                </a:tc>
                <a:extLst>
                  <a:ext uri="{0D108BD9-81ED-4DB2-BD59-A6C34878D82A}">
                    <a16:rowId xmlns:a16="http://schemas.microsoft.com/office/drawing/2014/main" val="1502486762"/>
                  </a:ext>
                </a:extLst>
              </a:tr>
            </a:tbl>
          </a:graphicData>
        </a:graphic>
      </p:graphicFrame>
      <p:sp>
        <p:nvSpPr>
          <p:cNvPr id="15" name="Rectángulo 14"/>
          <p:cNvSpPr/>
          <p:nvPr/>
        </p:nvSpPr>
        <p:spPr>
          <a:xfrm>
            <a:off x="104257" y="3598945"/>
            <a:ext cx="3177473" cy="369332"/>
          </a:xfrm>
          <a:prstGeom prst="rect">
            <a:avLst/>
          </a:prstGeom>
        </p:spPr>
        <p:txBody>
          <a:bodyPr wrap="none">
            <a:spAutoFit/>
          </a:bodyPr>
          <a:lstStyle/>
          <a:p>
            <a:r>
              <a:rPr lang="es-PY" dirty="0"/>
              <a:t>*Equivalente a tiempo completo</a:t>
            </a:r>
          </a:p>
        </p:txBody>
      </p:sp>
    </p:spTree>
    <p:extLst>
      <p:ext uri="{BB962C8B-B14F-4D97-AF65-F5344CB8AC3E}">
        <p14:creationId xmlns:p14="http://schemas.microsoft.com/office/powerpoint/2010/main" val="119503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n 4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58608" y="-11653"/>
            <a:ext cx="12192000" cy="6858000"/>
          </a:xfrm>
          <a:prstGeom prst="rect">
            <a:avLst/>
          </a:prstGeom>
        </p:spPr>
      </p:pic>
      <p:grpSp>
        <p:nvGrpSpPr>
          <p:cNvPr id="2" name="Grupo 1"/>
          <p:cNvGrpSpPr/>
          <p:nvPr/>
        </p:nvGrpSpPr>
        <p:grpSpPr>
          <a:xfrm>
            <a:off x="449377" y="3082003"/>
            <a:ext cx="1374678" cy="3403600"/>
            <a:chOff x="6248398" y="873760"/>
            <a:chExt cx="1595122" cy="4886960"/>
          </a:xfrm>
        </p:grpSpPr>
        <p:pic>
          <p:nvPicPr>
            <p:cNvPr id="3"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4"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5" name="Grupo 4"/>
          <p:cNvGrpSpPr/>
          <p:nvPr/>
        </p:nvGrpSpPr>
        <p:grpSpPr>
          <a:xfrm>
            <a:off x="1287577" y="2597290"/>
            <a:ext cx="1374678" cy="3403600"/>
            <a:chOff x="6248398" y="873760"/>
            <a:chExt cx="1595122" cy="4886960"/>
          </a:xfrm>
        </p:grpSpPr>
        <p:pic>
          <p:nvPicPr>
            <p:cNvPr id="6"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7"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sp>
        <p:nvSpPr>
          <p:cNvPr id="8" name="Cerrar llave 7"/>
          <p:cNvSpPr/>
          <p:nvPr/>
        </p:nvSpPr>
        <p:spPr>
          <a:xfrm rot="3770056">
            <a:off x="1642343" y="5584176"/>
            <a:ext cx="388822" cy="12858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Y"/>
          </a:p>
        </p:txBody>
      </p:sp>
      <p:sp>
        <p:nvSpPr>
          <p:cNvPr id="9" name="CuadroTexto 8"/>
          <p:cNvSpPr txBox="1"/>
          <p:nvPr/>
        </p:nvSpPr>
        <p:spPr>
          <a:xfrm>
            <a:off x="1987616" y="6370598"/>
            <a:ext cx="687339" cy="369332"/>
          </a:xfrm>
          <a:prstGeom prst="rect">
            <a:avLst/>
          </a:prstGeom>
          <a:noFill/>
        </p:spPr>
        <p:txBody>
          <a:bodyPr wrap="square" rtlCol="0">
            <a:spAutoFit/>
          </a:bodyPr>
          <a:lstStyle/>
          <a:p>
            <a:r>
              <a:rPr lang="es-PY" dirty="0"/>
              <a:t>5m</a:t>
            </a:r>
          </a:p>
        </p:txBody>
      </p:sp>
      <p:grpSp>
        <p:nvGrpSpPr>
          <p:cNvPr id="10" name="Grupo 9"/>
          <p:cNvGrpSpPr/>
          <p:nvPr/>
        </p:nvGrpSpPr>
        <p:grpSpPr>
          <a:xfrm>
            <a:off x="4602278" y="1034485"/>
            <a:ext cx="1374678" cy="3403600"/>
            <a:chOff x="6248398" y="873760"/>
            <a:chExt cx="1595122" cy="4886960"/>
          </a:xfrm>
        </p:grpSpPr>
        <p:pic>
          <p:nvPicPr>
            <p:cNvPr id="11"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2"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3" name="Grupo 12"/>
          <p:cNvGrpSpPr/>
          <p:nvPr/>
        </p:nvGrpSpPr>
        <p:grpSpPr>
          <a:xfrm>
            <a:off x="5453178" y="549772"/>
            <a:ext cx="1374678" cy="3403600"/>
            <a:chOff x="6248398" y="873760"/>
            <a:chExt cx="1595122" cy="4886960"/>
          </a:xfrm>
        </p:grpSpPr>
        <p:pic>
          <p:nvPicPr>
            <p:cNvPr id="14"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5"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sp>
        <p:nvSpPr>
          <p:cNvPr id="16" name="Cerrar llave 15"/>
          <p:cNvSpPr/>
          <p:nvPr/>
        </p:nvSpPr>
        <p:spPr>
          <a:xfrm rot="3770056">
            <a:off x="3692429" y="3722018"/>
            <a:ext cx="565834" cy="30317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Y"/>
          </a:p>
        </p:txBody>
      </p:sp>
      <p:sp>
        <p:nvSpPr>
          <p:cNvPr id="17" name="CuadroTexto 16"/>
          <p:cNvSpPr txBox="1"/>
          <p:nvPr/>
        </p:nvSpPr>
        <p:spPr>
          <a:xfrm>
            <a:off x="3975346" y="5447847"/>
            <a:ext cx="687339" cy="369332"/>
          </a:xfrm>
          <a:prstGeom prst="rect">
            <a:avLst/>
          </a:prstGeom>
          <a:noFill/>
        </p:spPr>
        <p:txBody>
          <a:bodyPr wrap="square" rtlCol="0">
            <a:spAutoFit/>
          </a:bodyPr>
          <a:lstStyle/>
          <a:p>
            <a:r>
              <a:rPr lang="es-PY" dirty="0"/>
              <a:t>9m</a:t>
            </a:r>
          </a:p>
        </p:txBody>
      </p:sp>
      <p:sp>
        <p:nvSpPr>
          <p:cNvPr id="18" name="Cerrar llave 17"/>
          <p:cNvSpPr/>
          <p:nvPr/>
        </p:nvSpPr>
        <p:spPr>
          <a:xfrm rot="3770056">
            <a:off x="5782545" y="3674382"/>
            <a:ext cx="388822" cy="12858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Y"/>
          </a:p>
        </p:txBody>
      </p:sp>
      <p:sp>
        <p:nvSpPr>
          <p:cNvPr id="19" name="CuadroTexto 18"/>
          <p:cNvSpPr txBox="1"/>
          <p:nvPr/>
        </p:nvSpPr>
        <p:spPr>
          <a:xfrm>
            <a:off x="6127818" y="4460804"/>
            <a:ext cx="687339" cy="369332"/>
          </a:xfrm>
          <a:prstGeom prst="rect">
            <a:avLst/>
          </a:prstGeom>
          <a:noFill/>
        </p:spPr>
        <p:txBody>
          <a:bodyPr wrap="square" rtlCol="0">
            <a:spAutoFit/>
          </a:bodyPr>
          <a:lstStyle/>
          <a:p>
            <a:r>
              <a:rPr lang="es-PY" dirty="0"/>
              <a:t>5m</a:t>
            </a:r>
          </a:p>
        </p:txBody>
      </p:sp>
      <p:grpSp>
        <p:nvGrpSpPr>
          <p:cNvPr id="20" name="Grupo 19"/>
          <p:cNvGrpSpPr/>
          <p:nvPr/>
        </p:nvGrpSpPr>
        <p:grpSpPr>
          <a:xfrm>
            <a:off x="250054" y="2573239"/>
            <a:ext cx="1374678" cy="3403600"/>
            <a:chOff x="6248398" y="873760"/>
            <a:chExt cx="1595122" cy="4886960"/>
          </a:xfrm>
        </p:grpSpPr>
        <p:pic>
          <p:nvPicPr>
            <p:cNvPr id="21"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22"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23" name="Grupo 22"/>
          <p:cNvGrpSpPr/>
          <p:nvPr/>
        </p:nvGrpSpPr>
        <p:grpSpPr>
          <a:xfrm>
            <a:off x="1075553" y="2203531"/>
            <a:ext cx="1374678" cy="3403600"/>
            <a:chOff x="6248398" y="873760"/>
            <a:chExt cx="1595122" cy="4886960"/>
          </a:xfrm>
        </p:grpSpPr>
        <p:pic>
          <p:nvPicPr>
            <p:cNvPr id="24"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25"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sp>
        <p:nvSpPr>
          <p:cNvPr id="26" name="Cerrar llave 25"/>
          <p:cNvSpPr/>
          <p:nvPr/>
        </p:nvSpPr>
        <p:spPr>
          <a:xfrm rot="9329568">
            <a:off x="579701" y="5734290"/>
            <a:ext cx="278536" cy="6058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Y"/>
          </a:p>
        </p:txBody>
      </p:sp>
      <p:sp>
        <p:nvSpPr>
          <p:cNvPr id="27" name="CuadroTexto 26"/>
          <p:cNvSpPr txBox="1"/>
          <p:nvPr/>
        </p:nvSpPr>
        <p:spPr>
          <a:xfrm>
            <a:off x="131697" y="5946710"/>
            <a:ext cx="687339" cy="369332"/>
          </a:xfrm>
          <a:prstGeom prst="rect">
            <a:avLst/>
          </a:prstGeom>
          <a:noFill/>
        </p:spPr>
        <p:txBody>
          <a:bodyPr wrap="square" rtlCol="0">
            <a:spAutoFit/>
          </a:bodyPr>
          <a:lstStyle/>
          <a:p>
            <a:r>
              <a:rPr lang="es-PY" dirty="0"/>
              <a:t>2m</a:t>
            </a:r>
          </a:p>
        </p:txBody>
      </p:sp>
      <p:sp>
        <p:nvSpPr>
          <p:cNvPr id="28" name="Rectángulo 27"/>
          <p:cNvSpPr/>
          <p:nvPr/>
        </p:nvSpPr>
        <p:spPr>
          <a:xfrm>
            <a:off x="6964839" y="549772"/>
            <a:ext cx="4826000" cy="2985433"/>
          </a:xfrm>
          <a:prstGeom prst="rect">
            <a:avLst/>
          </a:prstGeom>
        </p:spPr>
        <p:txBody>
          <a:bodyPr wrap="square">
            <a:spAutoFit/>
          </a:bodyPr>
          <a:lstStyle/>
          <a:p>
            <a:pPr lvl="1" algn="ctr"/>
            <a:r>
              <a:rPr lang="es-PY" sz="2800" b="1" dirty="0"/>
              <a:t>Especie forrajera</a:t>
            </a:r>
          </a:p>
          <a:p>
            <a:pPr marL="285750" indent="-285750" algn="just">
              <a:buClr>
                <a:srgbClr val="92D050"/>
              </a:buClr>
              <a:buFont typeface="Wingdings" panose="05000000000000000000" pitchFamily="2" charset="2"/>
              <a:buChar char="v"/>
            </a:pPr>
            <a:r>
              <a:rPr lang="es-PY" sz="2000" dirty="0"/>
              <a:t>Generalmente, gramíneas forrajeras tolerantes a la reducción de </a:t>
            </a:r>
            <a:r>
              <a:rPr lang="es-PY" sz="2000" b="1" dirty="0">
                <a:solidFill>
                  <a:schemeClr val="accent2"/>
                </a:solidFill>
              </a:rPr>
              <a:t>luminosidad</a:t>
            </a:r>
            <a:r>
              <a:rPr lang="es-PY" sz="2000" dirty="0"/>
              <a:t> presentan crecimiento satisfactorio de  30 a 50% de sombra. Siendo así, la densidad de arboles no debe ser superior a aquella que proporcione la intercepción de, aproximadamente, 40% de la radiación solar </a:t>
            </a:r>
            <a:r>
              <a:rPr lang="es-PY" sz="2000" dirty="0" err="1"/>
              <a:t>incíndente</a:t>
            </a:r>
            <a:r>
              <a:rPr lang="es-PY" sz="2000" dirty="0"/>
              <a:t>.</a:t>
            </a:r>
          </a:p>
        </p:txBody>
      </p:sp>
      <p:sp>
        <p:nvSpPr>
          <p:cNvPr id="29" name="Marcador de contenido 4"/>
          <p:cNvSpPr txBox="1">
            <a:spLocks/>
          </p:cNvSpPr>
          <p:nvPr/>
        </p:nvSpPr>
        <p:spPr>
          <a:xfrm>
            <a:off x="7085743" y="3628612"/>
            <a:ext cx="4705096" cy="3150095"/>
          </a:xfrm>
          <a:prstGeom prst="rect">
            <a:avLst/>
          </a:prstGeom>
        </p:spPr>
        <p:txBody>
          <a:bodyPr>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lgn="ctr">
              <a:buNone/>
            </a:pPr>
            <a:r>
              <a:rPr lang="es-PY" sz="2800" b="1" dirty="0"/>
              <a:t>Especie arbórea</a:t>
            </a:r>
          </a:p>
          <a:p>
            <a:pPr>
              <a:buFont typeface="Wingdings" panose="05000000000000000000" pitchFamily="2" charset="2"/>
              <a:buChar char="v"/>
            </a:pPr>
            <a:r>
              <a:rPr lang="es-PY" sz="2200" dirty="0"/>
              <a:t>El </a:t>
            </a:r>
            <a:r>
              <a:rPr lang="es-PY" sz="2200" b="1" dirty="0"/>
              <a:t>crecimiento rápido</a:t>
            </a:r>
            <a:r>
              <a:rPr lang="es-PY" sz="2200" dirty="0"/>
              <a:t> es una de las principales características deseables.</a:t>
            </a:r>
          </a:p>
          <a:p>
            <a:pPr>
              <a:buFont typeface="Wingdings" panose="05000000000000000000" pitchFamily="2" charset="2"/>
              <a:buChar char="v"/>
            </a:pPr>
            <a:r>
              <a:rPr lang="es-PY" sz="2200" dirty="0"/>
              <a:t>El eucalipto ha sido bastante utilizado en la arborización de pasturas ya que desde el punto de vista </a:t>
            </a:r>
            <a:r>
              <a:rPr lang="es-PY" sz="2200" b="1" dirty="0"/>
              <a:t>económico</a:t>
            </a:r>
            <a:r>
              <a:rPr lang="es-PY" sz="2200" dirty="0"/>
              <a:t>, el </a:t>
            </a:r>
            <a:r>
              <a:rPr lang="es-PY" sz="2200" b="1" dirty="0">
                <a:solidFill>
                  <a:schemeClr val="accent2"/>
                </a:solidFill>
              </a:rPr>
              <a:t>eucalipto es una de las mejores opciones existentes</a:t>
            </a:r>
            <a:r>
              <a:rPr lang="es-PY" sz="2200" dirty="0"/>
              <a:t>, debido a su elevada capacidad de producción de madera, inclusive en suelos pobres.</a:t>
            </a:r>
          </a:p>
        </p:txBody>
      </p:sp>
      <p:pic>
        <p:nvPicPr>
          <p:cNvPr id="31" name="Imagen 30"/>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72833" y="-155112"/>
            <a:ext cx="1212784" cy="1212784"/>
          </a:xfrm>
          <a:prstGeom prst="rect">
            <a:avLst/>
          </a:prstGeom>
        </p:spPr>
      </p:pic>
      <p:grpSp>
        <p:nvGrpSpPr>
          <p:cNvPr id="48" name="Grupo 47"/>
          <p:cNvGrpSpPr/>
          <p:nvPr/>
        </p:nvGrpSpPr>
        <p:grpSpPr>
          <a:xfrm>
            <a:off x="-20151" y="2244536"/>
            <a:ext cx="1374678" cy="3403600"/>
            <a:chOff x="6248398" y="873760"/>
            <a:chExt cx="1595122" cy="4886960"/>
          </a:xfrm>
        </p:grpSpPr>
        <p:pic>
          <p:nvPicPr>
            <p:cNvPr id="49"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50"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51" name="Grupo 50"/>
          <p:cNvGrpSpPr/>
          <p:nvPr/>
        </p:nvGrpSpPr>
        <p:grpSpPr>
          <a:xfrm>
            <a:off x="725533" y="1872281"/>
            <a:ext cx="1374678" cy="3403600"/>
            <a:chOff x="6248398" y="873760"/>
            <a:chExt cx="1595122" cy="4886960"/>
          </a:xfrm>
        </p:grpSpPr>
        <p:pic>
          <p:nvPicPr>
            <p:cNvPr id="52"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53"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54" name="Grupo 53"/>
          <p:cNvGrpSpPr/>
          <p:nvPr/>
        </p:nvGrpSpPr>
        <p:grpSpPr>
          <a:xfrm>
            <a:off x="-272547" y="1698179"/>
            <a:ext cx="1374678" cy="3403600"/>
            <a:chOff x="6248398" y="873760"/>
            <a:chExt cx="1595122" cy="4886960"/>
          </a:xfrm>
        </p:grpSpPr>
        <p:pic>
          <p:nvPicPr>
            <p:cNvPr id="55"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56"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57" name="Grupo 56"/>
          <p:cNvGrpSpPr/>
          <p:nvPr/>
        </p:nvGrpSpPr>
        <p:grpSpPr>
          <a:xfrm>
            <a:off x="473137" y="1325924"/>
            <a:ext cx="1374678" cy="3403600"/>
            <a:chOff x="6248398" y="873760"/>
            <a:chExt cx="1595122" cy="4886960"/>
          </a:xfrm>
        </p:grpSpPr>
        <p:pic>
          <p:nvPicPr>
            <p:cNvPr id="58"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59"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60" name="Grupo 59"/>
          <p:cNvGrpSpPr/>
          <p:nvPr/>
        </p:nvGrpSpPr>
        <p:grpSpPr>
          <a:xfrm>
            <a:off x="-541937" y="1075257"/>
            <a:ext cx="1374678" cy="3403600"/>
            <a:chOff x="6248398" y="873760"/>
            <a:chExt cx="1595122" cy="4886960"/>
          </a:xfrm>
        </p:grpSpPr>
        <p:pic>
          <p:nvPicPr>
            <p:cNvPr id="61"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62"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63" name="Grupo 62"/>
          <p:cNvGrpSpPr/>
          <p:nvPr/>
        </p:nvGrpSpPr>
        <p:grpSpPr>
          <a:xfrm>
            <a:off x="203747" y="703002"/>
            <a:ext cx="1374678" cy="3403600"/>
            <a:chOff x="6248398" y="873760"/>
            <a:chExt cx="1595122" cy="4886960"/>
          </a:xfrm>
        </p:grpSpPr>
        <p:pic>
          <p:nvPicPr>
            <p:cNvPr id="64"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65"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66" name="Grupo 65"/>
          <p:cNvGrpSpPr/>
          <p:nvPr/>
        </p:nvGrpSpPr>
        <p:grpSpPr>
          <a:xfrm>
            <a:off x="-845479" y="682500"/>
            <a:ext cx="1374678" cy="3403600"/>
            <a:chOff x="6248398" y="873760"/>
            <a:chExt cx="1595122" cy="4886960"/>
          </a:xfrm>
        </p:grpSpPr>
        <p:pic>
          <p:nvPicPr>
            <p:cNvPr id="67"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68"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69" name="Grupo 68"/>
          <p:cNvGrpSpPr/>
          <p:nvPr/>
        </p:nvGrpSpPr>
        <p:grpSpPr>
          <a:xfrm>
            <a:off x="-99795" y="310245"/>
            <a:ext cx="1374678" cy="3403600"/>
            <a:chOff x="6248398" y="873760"/>
            <a:chExt cx="1595122" cy="4886960"/>
          </a:xfrm>
        </p:grpSpPr>
        <p:pic>
          <p:nvPicPr>
            <p:cNvPr id="70"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71"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72" name="Grupo 71"/>
          <p:cNvGrpSpPr/>
          <p:nvPr/>
        </p:nvGrpSpPr>
        <p:grpSpPr>
          <a:xfrm>
            <a:off x="-1011033" y="100625"/>
            <a:ext cx="1374678" cy="3403600"/>
            <a:chOff x="6248398" y="873760"/>
            <a:chExt cx="1595122" cy="4886960"/>
          </a:xfrm>
        </p:grpSpPr>
        <p:pic>
          <p:nvPicPr>
            <p:cNvPr id="73"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74"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75" name="Grupo 74"/>
          <p:cNvGrpSpPr/>
          <p:nvPr/>
        </p:nvGrpSpPr>
        <p:grpSpPr>
          <a:xfrm>
            <a:off x="-265349" y="-271630"/>
            <a:ext cx="1374678" cy="3403600"/>
            <a:chOff x="6248398" y="873760"/>
            <a:chExt cx="1595122" cy="4886960"/>
          </a:xfrm>
        </p:grpSpPr>
        <p:pic>
          <p:nvPicPr>
            <p:cNvPr id="76"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77"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84" name="Grupo 83"/>
          <p:cNvGrpSpPr/>
          <p:nvPr/>
        </p:nvGrpSpPr>
        <p:grpSpPr>
          <a:xfrm>
            <a:off x="-1225869" y="-435880"/>
            <a:ext cx="1374678" cy="3403600"/>
            <a:chOff x="6248398" y="873760"/>
            <a:chExt cx="1595122" cy="4886960"/>
          </a:xfrm>
        </p:grpSpPr>
        <p:pic>
          <p:nvPicPr>
            <p:cNvPr id="85"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86"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87" name="Grupo 86"/>
          <p:cNvGrpSpPr/>
          <p:nvPr/>
        </p:nvGrpSpPr>
        <p:grpSpPr>
          <a:xfrm>
            <a:off x="-480185" y="-808135"/>
            <a:ext cx="1374678" cy="3403600"/>
            <a:chOff x="6248398" y="873760"/>
            <a:chExt cx="1595122" cy="4886960"/>
          </a:xfrm>
        </p:grpSpPr>
        <p:pic>
          <p:nvPicPr>
            <p:cNvPr id="88"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89"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90" name="Grupo 89"/>
          <p:cNvGrpSpPr/>
          <p:nvPr/>
        </p:nvGrpSpPr>
        <p:grpSpPr>
          <a:xfrm>
            <a:off x="4297928" y="696494"/>
            <a:ext cx="1374678" cy="3403600"/>
            <a:chOff x="6248398" y="873760"/>
            <a:chExt cx="1595122" cy="4886960"/>
          </a:xfrm>
        </p:grpSpPr>
        <p:pic>
          <p:nvPicPr>
            <p:cNvPr id="91"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92"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93" name="Grupo 92"/>
          <p:cNvGrpSpPr/>
          <p:nvPr/>
        </p:nvGrpSpPr>
        <p:grpSpPr>
          <a:xfrm>
            <a:off x="5043612" y="324239"/>
            <a:ext cx="1374678" cy="3403600"/>
            <a:chOff x="6248398" y="873760"/>
            <a:chExt cx="1595122" cy="4886960"/>
          </a:xfrm>
        </p:grpSpPr>
        <p:pic>
          <p:nvPicPr>
            <p:cNvPr id="94"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95"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96" name="Grupo 95"/>
          <p:cNvGrpSpPr/>
          <p:nvPr/>
        </p:nvGrpSpPr>
        <p:grpSpPr>
          <a:xfrm>
            <a:off x="3941516" y="404545"/>
            <a:ext cx="1374678" cy="3403600"/>
            <a:chOff x="6248398" y="873760"/>
            <a:chExt cx="1595122" cy="4886960"/>
          </a:xfrm>
        </p:grpSpPr>
        <p:pic>
          <p:nvPicPr>
            <p:cNvPr id="97"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98"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99" name="Grupo 98"/>
          <p:cNvGrpSpPr/>
          <p:nvPr/>
        </p:nvGrpSpPr>
        <p:grpSpPr>
          <a:xfrm>
            <a:off x="4687200" y="32290"/>
            <a:ext cx="1374678" cy="3403600"/>
            <a:chOff x="6248398" y="873760"/>
            <a:chExt cx="1595122" cy="4886960"/>
          </a:xfrm>
        </p:grpSpPr>
        <p:pic>
          <p:nvPicPr>
            <p:cNvPr id="100"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01"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02" name="Grupo 101"/>
          <p:cNvGrpSpPr/>
          <p:nvPr/>
        </p:nvGrpSpPr>
        <p:grpSpPr>
          <a:xfrm>
            <a:off x="3586867" y="-99740"/>
            <a:ext cx="1374678" cy="3403600"/>
            <a:chOff x="6248398" y="873760"/>
            <a:chExt cx="1595122" cy="4886960"/>
          </a:xfrm>
        </p:grpSpPr>
        <p:pic>
          <p:nvPicPr>
            <p:cNvPr id="103"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04"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05" name="Grupo 104"/>
          <p:cNvGrpSpPr/>
          <p:nvPr/>
        </p:nvGrpSpPr>
        <p:grpSpPr>
          <a:xfrm>
            <a:off x="4332551" y="-471995"/>
            <a:ext cx="1374678" cy="3403600"/>
            <a:chOff x="6248398" y="873760"/>
            <a:chExt cx="1595122" cy="4886960"/>
          </a:xfrm>
        </p:grpSpPr>
        <p:pic>
          <p:nvPicPr>
            <p:cNvPr id="106"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07"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08" name="Grupo 107"/>
          <p:cNvGrpSpPr/>
          <p:nvPr/>
        </p:nvGrpSpPr>
        <p:grpSpPr>
          <a:xfrm>
            <a:off x="3321430" y="-485840"/>
            <a:ext cx="1374678" cy="3403600"/>
            <a:chOff x="6248398" y="873760"/>
            <a:chExt cx="1595122" cy="4886960"/>
          </a:xfrm>
        </p:grpSpPr>
        <p:pic>
          <p:nvPicPr>
            <p:cNvPr id="109"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10"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11" name="Grupo 110"/>
          <p:cNvGrpSpPr/>
          <p:nvPr/>
        </p:nvGrpSpPr>
        <p:grpSpPr>
          <a:xfrm>
            <a:off x="4067114" y="-858095"/>
            <a:ext cx="1374678" cy="3403600"/>
            <a:chOff x="6248398" y="873760"/>
            <a:chExt cx="1595122" cy="4886960"/>
          </a:xfrm>
        </p:grpSpPr>
        <p:pic>
          <p:nvPicPr>
            <p:cNvPr id="112"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13"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14" name="Grupo 113"/>
          <p:cNvGrpSpPr/>
          <p:nvPr/>
        </p:nvGrpSpPr>
        <p:grpSpPr>
          <a:xfrm>
            <a:off x="3040310" y="-881493"/>
            <a:ext cx="1374678" cy="3403600"/>
            <a:chOff x="6248398" y="873760"/>
            <a:chExt cx="1595122" cy="4886960"/>
          </a:xfrm>
        </p:grpSpPr>
        <p:pic>
          <p:nvPicPr>
            <p:cNvPr id="115"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16"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17" name="Grupo 116"/>
          <p:cNvGrpSpPr/>
          <p:nvPr/>
        </p:nvGrpSpPr>
        <p:grpSpPr>
          <a:xfrm>
            <a:off x="3785994" y="-1253748"/>
            <a:ext cx="1374678" cy="3403600"/>
            <a:chOff x="6248398" y="873760"/>
            <a:chExt cx="1595122" cy="4886960"/>
          </a:xfrm>
        </p:grpSpPr>
        <p:pic>
          <p:nvPicPr>
            <p:cNvPr id="118"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19"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20" name="Grupo 119"/>
          <p:cNvGrpSpPr/>
          <p:nvPr/>
        </p:nvGrpSpPr>
        <p:grpSpPr>
          <a:xfrm>
            <a:off x="2661548" y="-1248370"/>
            <a:ext cx="1374678" cy="3403600"/>
            <a:chOff x="6248398" y="873760"/>
            <a:chExt cx="1595122" cy="4886960"/>
          </a:xfrm>
        </p:grpSpPr>
        <p:pic>
          <p:nvPicPr>
            <p:cNvPr id="121"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22"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23" name="Grupo 122"/>
          <p:cNvGrpSpPr/>
          <p:nvPr/>
        </p:nvGrpSpPr>
        <p:grpSpPr>
          <a:xfrm>
            <a:off x="3407232" y="-1620625"/>
            <a:ext cx="1374678" cy="3403600"/>
            <a:chOff x="6248398" y="873760"/>
            <a:chExt cx="1595122" cy="4886960"/>
          </a:xfrm>
        </p:grpSpPr>
        <p:pic>
          <p:nvPicPr>
            <p:cNvPr id="124"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25"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26" name="Grupo 125"/>
          <p:cNvGrpSpPr/>
          <p:nvPr/>
        </p:nvGrpSpPr>
        <p:grpSpPr>
          <a:xfrm>
            <a:off x="2392451" y="-1565601"/>
            <a:ext cx="1374678" cy="3403600"/>
            <a:chOff x="6248398" y="873760"/>
            <a:chExt cx="1595122" cy="4886960"/>
          </a:xfrm>
        </p:grpSpPr>
        <p:pic>
          <p:nvPicPr>
            <p:cNvPr id="127"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28"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29" name="Grupo 128"/>
          <p:cNvGrpSpPr/>
          <p:nvPr/>
        </p:nvGrpSpPr>
        <p:grpSpPr>
          <a:xfrm>
            <a:off x="3138135" y="-1937856"/>
            <a:ext cx="1374678" cy="3403600"/>
            <a:chOff x="6248398" y="873760"/>
            <a:chExt cx="1595122" cy="4886960"/>
          </a:xfrm>
        </p:grpSpPr>
        <p:pic>
          <p:nvPicPr>
            <p:cNvPr id="130"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31"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32" name="Grupo 131"/>
          <p:cNvGrpSpPr/>
          <p:nvPr/>
        </p:nvGrpSpPr>
        <p:grpSpPr>
          <a:xfrm>
            <a:off x="1986910" y="-1996893"/>
            <a:ext cx="1374678" cy="3403600"/>
            <a:chOff x="6248398" y="873760"/>
            <a:chExt cx="1595122" cy="4886960"/>
          </a:xfrm>
        </p:grpSpPr>
        <p:pic>
          <p:nvPicPr>
            <p:cNvPr id="133"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34"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35" name="Grupo 134"/>
          <p:cNvGrpSpPr/>
          <p:nvPr/>
        </p:nvGrpSpPr>
        <p:grpSpPr>
          <a:xfrm>
            <a:off x="2732594" y="-2369148"/>
            <a:ext cx="1374678" cy="3403600"/>
            <a:chOff x="6248398" y="873760"/>
            <a:chExt cx="1595122" cy="4886960"/>
          </a:xfrm>
        </p:grpSpPr>
        <p:pic>
          <p:nvPicPr>
            <p:cNvPr id="136"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37"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38" name="Grupo 137"/>
          <p:cNvGrpSpPr/>
          <p:nvPr/>
        </p:nvGrpSpPr>
        <p:grpSpPr>
          <a:xfrm>
            <a:off x="1782128" y="-2403346"/>
            <a:ext cx="1374678" cy="3403600"/>
            <a:chOff x="6248398" y="873760"/>
            <a:chExt cx="1595122" cy="4886960"/>
          </a:xfrm>
        </p:grpSpPr>
        <p:pic>
          <p:nvPicPr>
            <p:cNvPr id="139"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40"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grpSp>
        <p:nvGrpSpPr>
          <p:cNvPr id="141" name="Grupo 140"/>
          <p:cNvGrpSpPr/>
          <p:nvPr/>
        </p:nvGrpSpPr>
        <p:grpSpPr>
          <a:xfrm>
            <a:off x="2527812" y="-2775601"/>
            <a:ext cx="1374678" cy="3403600"/>
            <a:chOff x="6248398" y="873760"/>
            <a:chExt cx="1595122" cy="4886960"/>
          </a:xfrm>
        </p:grpSpPr>
        <p:pic>
          <p:nvPicPr>
            <p:cNvPr id="142" name="Marcador de contenido 5" descr="Recorte de pantalla"/>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517" b="57100" l="58841" r="73774"/>
                      </a14:imgEffect>
                    </a14:imgLayer>
                  </a14:imgProps>
                </a:ext>
                <a:ext uri="{28A0092B-C50C-407E-A947-70E740481C1C}">
                  <a14:useLocalDpi xmlns:a14="http://schemas.microsoft.com/office/drawing/2010/main"/>
                </a:ext>
              </a:extLst>
            </a:blip>
            <a:srcRect l="57013" t="3722" r="24325" b="36908"/>
            <a:stretch/>
          </p:blipFill>
          <p:spPr>
            <a:xfrm>
              <a:off x="6248399" y="2519680"/>
              <a:ext cx="1595121" cy="3241040"/>
            </a:xfrm>
            <a:prstGeom prst="rect">
              <a:avLst/>
            </a:prstGeom>
          </p:spPr>
        </p:pic>
        <p:pic>
          <p:nvPicPr>
            <p:cNvPr id="143" name="Marcador de contenido 5" descr="Recorte de pantalla"/>
            <p:cNvPicPr>
              <a:picLocks noChangeAspect="1"/>
            </p:cNvPicPr>
            <p:nvPr/>
          </p:nvPicPr>
          <p:blipFill rotWithShape="1">
            <a:blip r:embed="rId6">
              <a:extLst>
                <a:ext uri="{BEBA8EAE-BF5A-486C-A8C5-ECC9F3942E4B}">
                  <a14:imgProps xmlns:a14="http://schemas.microsoft.com/office/drawing/2010/main">
                    <a14:imgLayer r:embed="rId5">
                      <a14:imgEffect>
                        <a14:backgroundRemoval t="6042" b="28852" l="58767" r="73700"/>
                      </a14:imgEffect>
                    </a14:imgLayer>
                  </a14:imgProps>
                </a:ext>
                <a:ext uri="{28A0092B-C50C-407E-A947-70E740481C1C}">
                  <a14:useLocalDpi xmlns:a14="http://schemas.microsoft.com/office/drawing/2010/main"/>
                </a:ext>
              </a:extLst>
            </a:blip>
            <a:srcRect l="57013" r="24325" b="67058"/>
            <a:stretch/>
          </p:blipFill>
          <p:spPr>
            <a:xfrm>
              <a:off x="6248398" y="873760"/>
              <a:ext cx="1595121" cy="3495040"/>
            </a:xfrm>
            <a:prstGeom prst="rect">
              <a:avLst/>
            </a:prstGeom>
          </p:spPr>
        </p:pic>
      </p:grpSp>
    </p:spTree>
    <p:extLst>
      <p:ext uri="{BB962C8B-B14F-4D97-AF65-F5344CB8AC3E}">
        <p14:creationId xmlns:p14="http://schemas.microsoft.com/office/powerpoint/2010/main" val="391185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7"/>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6"/>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11"/>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7"/>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2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23"/>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2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29"/>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3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35"/>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38"/>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41"/>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4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9" grpId="1"/>
      <p:bldP spid="16" grpId="0" animBg="1"/>
      <p:bldP spid="16" grpId="1" animBg="1"/>
      <p:bldP spid="17" grpId="0"/>
      <p:bldP spid="17" grpId="1"/>
      <p:bldP spid="18" grpId="0" animBg="1"/>
      <p:bldP spid="18" grpId="1" animBg="1"/>
      <p:bldP spid="19" grpId="0"/>
      <p:bldP spid="19" grpId="1"/>
      <p:bldP spid="26" grpId="0" animBg="1"/>
      <p:bldP spid="26" grpId="1" animBg="1"/>
      <p:bldP spid="27" grpId="0"/>
      <p:bldP spid="27" grpId="1"/>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Y" b="1" u="sng" cap="all" dirty="0"/>
              <a:t>Principales limitaciones del Sistema </a:t>
            </a:r>
            <a:r>
              <a:rPr lang="es-PY" b="1" u="sng" cap="all" dirty="0" err="1"/>
              <a:t>Silvopastoril</a:t>
            </a:r>
            <a:endParaRPr lang="es-PY" dirty="0"/>
          </a:p>
        </p:txBody>
      </p:sp>
      <p:sp>
        <p:nvSpPr>
          <p:cNvPr id="3" name="Marcador de contenido 2"/>
          <p:cNvSpPr>
            <a:spLocks noGrp="1"/>
          </p:cNvSpPr>
          <p:nvPr>
            <p:ph idx="1"/>
          </p:nvPr>
        </p:nvSpPr>
        <p:spPr>
          <a:xfrm>
            <a:off x="581192" y="2180496"/>
            <a:ext cx="11029615" cy="4804504"/>
          </a:xfrm>
        </p:spPr>
        <p:txBody>
          <a:bodyPr>
            <a:normAutofit lnSpcReduction="10000"/>
          </a:bodyPr>
          <a:lstStyle/>
          <a:p>
            <a:pPr marL="0" indent="0">
              <a:buNone/>
            </a:pPr>
            <a:r>
              <a:rPr lang="es-PY" sz="2800" dirty="0"/>
              <a:t>A pesar de los </a:t>
            </a:r>
            <a:r>
              <a:rPr lang="es-PY" sz="2800" b="1" dirty="0">
                <a:solidFill>
                  <a:schemeClr val="accent2"/>
                </a:solidFill>
              </a:rPr>
              <a:t>beneficios directo e indirectos de los </a:t>
            </a:r>
            <a:r>
              <a:rPr lang="es-PY" sz="2800" b="1" dirty="0" err="1">
                <a:solidFill>
                  <a:schemeClr val="accent2"/>
                </a:solidFill>
              </a:rPr>
              <a:t>SSP’s</a:t>
            </a:r>
            <a:r>
              <a:rPr lang="es-PY" sz="2800" dirty="0"/>
              <a:t>, es importante enfatizar que la adopción de los mismo todavía es relativamente restricta, siendo las principales </a:t>
            </a:r>
            <a:r>
              <a:rPr lang="es-PY" sz="2800" b="1" dirty="0">
                <a:solidFill>
                  <a:schemeClr val="accent2"/>
                </a:solidFill>
              </a:rPr>
              <a:t>barreras que dificultan la adopción de esta tecnología</a:t>
            </a:r>
            <a:r>
              <a:rPr lang="es-PY" sz="2800" dirty="0"/>
              <a:t> por los productores clasificadas como:</a:t>
            </a:r>
          </a:p>
          <a:p>
            <a:pPr lvl="0">
              <a:buFont typeface="Wingdings" panose="05000000000000000000" pitchFamily="2" charset="2"/>
              <a:buChar char="v"/>
            </a:pPr>
            <a:r>
              <a:rPr lang="es-PY" sz="2800" u="sng" dirty="0"/>
              <a:t>Barreras económicas: </a:t>
            </a:r>
            <a:r>
              <a:rPr lang="es-PY" sz="2800" dirty="0"/>
              <a:t>relacionadas con la baja </a:t>
            </a:r>
            <a:r>
              <a:rPr lang="es-PY" sz="2800" dirty="0" err="1"/>
              <a:t>lucratividad</a:t>
            </a:r>
            <a:r>
              <a:rPr lang="es-PY" sz="2800" dirty="0"/>
              <a:t> inicial debido al costos de adopción inmediato y beneficios a largo plazo;</a:t>
            </a:r>
          </a:p>
          <a:p>
            <a:pPr lvl="0">
              <a:buFont typeface="Wingdings" panose="05000000000000000000" pitchFamily="2" charset="2"/>
              <a:buChar char="v"/>
            </a:pPr>
            <a:r>
              <a:rPr lang="es-PY" sz="2800" u="sng" dirty="0"/>
              <a:t>Barreras culturales: </a:t>
            </a:r>
            <a:r>
              <a:rPr lang="es-PY" sz="2800" dirty="0"/>
              <a:t>causadas por el desconocimiento y percepciones equivocadas;</a:t>
            </a:r>
          </a:p>
          <a:p>
            <a:pPr lvl="0">
              <a:buFont typeface="Wingdings" panose="05000000000000000000" pitchFamily="2" charset="2"/>
              <a:buChar char="v"/>
            </a:pPr>
            <a:r>
              <a:rPr lang="es-PY" sz="2800" u="sng" dirty="0"/>
              <a:t>Barreras operacionales</a:t>
            </a:r>
            <a:r>
              <a:rPr lang="es-PY" sz="2800" dirty="0"/>
              <a:t>: implantación y mantenimiento que requieren de riesgos y complejidad. </a:t>
            </a:r>
          </a:p>
          <a:p>
            <a:endParaRPr lang="es-PY" dirty="0"/>
          </a:p>
        </p:txBody>
      </p:sp>
    </p:spTree>
    <p:extLst>
      <p:ext uri="{BB962C8B-B14F-4D97-AF65-F5344CB8AC3E}">
        <p14:creationId xmlns:p14="http://schemas.microsoft.com/office/powerpoint/2010/main" val="4301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775520" y="-17138"/>
            <a:ext cx="4536504" cy="92333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n-US" altLang="en-US" b="1" dirty="0">
                <a:solidFill>
                  <a:srgbClr val="54A021">
                    <a:lumMod val="75000"/>
                  </a:srgbClr>
                </a:solidFill>
                <a:latin typeface="Trebuchet MS" panose="020B0603020202020204"/>
                <a:ea typeface="Times New Roman" pitchFamily="18" charset="0"/>
                <a:cs typeface="Arial" pitchFamily="34" charset="0"/>
              </a:rPr>
              <a:t>Areas </a:t>
            </a:r>
            <a:r>
              <a:rPr lang="en-US" altLang="en-US" b="1" dirty="0" err="1">
                <a:solidFill>
                  <a:srgbClr val="54A021">
                    <a:lumMod val="75000"/>
                  </a:srgbClr>
                </a:solidFill>
                <a:latin typeface="Trebuchet MS" panose="020B0603020202020204"/>
                <a:ea typeface="Times New Roman" pitchFamily="18" charset="0"/>
                <a:cs typeface="Arial" pitchFamily="34" charset="0"/>
              </a:rPr>
              <a:t>aptas</a:t>
            </a:r>
            <a:r>
              <a:rPr lang="en-US" altLang="en-US" b="1" dirty="0">
                <a:solidFill>
                  <a:srgbClr val="54A021">
                    <a:lumMod val="75000"/>
                  </a:srgbClr>
                </a:solidFill>
                <a:latin typeface="Trebuchet MS" panose="020B0603020202020204"/>
                <a:ea typeface="Times New Roman" pitchFamily="18" charset="0"/>
                <a:cs typeface="Arial" pitchFamily="34" charset="0"/>
              </a:rPr>
              <a:t> para </a:t>
            </a:r>
            <a:r>
              <a:rPr lang="en-US" altLang="en-US" b="1" dirty="0" err="1">
                <a:solidFill>
                  <a:srgbClr val="54A021">
                    <a:lumMod val="75000"/>
                  </a:srgbClr>
                </a:solidFill>
                <a:latin typeface="Trebuchet MS" panose="020B0603020202020204"/>
                <a:ea typeface="Times New Roman" pitchFamily="18" charset="0"/>
                <a:cs typeface="Arial" pitchFamily="34" charset="0"/>
              </a:rPr>
              <a:t>Plantaciones</a:t>
            </a:r>
            <a:r>
              <a:rPr lang="en-US" altLang="en-US" b="1" dirty="0">
                <a:solidFill>
                  <a:srgbClr val="54A021">
                    <a:lumMod val="75000"/>
                  </a:srgbClr>
                </a:solidFill>
                <a:latin typeface="Trebuchet MS" panose="020B0603020202020204"/>
                <a:ea typeface="Times New Roman" pitchFamily="18" charset="0"/>
                <a:cs typeface="Arial" pitchFamily="34" charset="0"/>
              </a:rPr>
              <a:t> </a:t>
            </a:r>
            <a:r>
              <a:rPr lang="en-US" altLang="en-US" b="1" dirty="0" err="1">
                <a:solidFill>
                  <a:srgbClr val="54A021">
                    <a:lumMod val="75000"/>
                  </a:srgbClr>
                </a:solidFill>
                <a:latin typeface="Trebuchet MS" panose="020B0603020202020204"/>
                <a:ea typeface="Times New Roman" pitchFamily="18" charset="0"/>
                <a:cs typeface="Arial" pitchFamily="34" charset="0"/>
              </a:rPr>
              <a:t>Forestales</a:t>
            </a:r>
            <a:endParaRPr lang="en-US" altLang="en-US" b="1" dirty="0">
              <a:solidFill>
                <a:srgbClr val="54A021">
                  <a:lumMod val="75000"/>
                </a:srgbClr>
              </a:solidFill>
              <a:latin typeface="Trebuchet MS" panose="020B0603020202020204"/>
              <a:cs typeface="Arial" pitchFamily="34" charset="0"/>
            </a:endParaRPr>
          </a:p>
          <a:p>
            <a:pPr algn="ctr" defTabSz="914400" eaLnBrk="0" fontAlgn="base" hangingPunct="0">
              <a:spcBef>
                <a:spcPct val="0"/>
              </a:spcBef>
              <a:spcAft>
                <a:spcPct val="0"/>
              </a:spcAft>
            </a:pPr>
            <a:endParaRPr lang="en-US" altLang="en-US" b="1" dirty="0">
              <a:solidFill>
                <a:srgbClr val="54A021">
                  <a:lumMod val="60000"/>
                  <a:lumOff val="40000"/>
                </a:srgbClr>
              </a:solidFill>
              <a:latin typeface="Trebuchet MS" panose="020B0603020202020204"/>
              <a:cs typeface="Arial" pitchFamily="34" charset="0"/>
            </a:endParaRPr>
          </a:p>
          <a:p>
            <a:pPr defTabSz="914400" fontAlgn="base">
              <a:spcBef>
                <a:spcPct val="0"/>
              </a:spcBef>
              <a:spcAft>
                <a:spcPct val="0"/>
              </a:spcAft>
            </a:pPr>
            <a:endParaRPr lang="en-US" altLang="en-US" b="1" dirty="0">
              <a:solidFill>
                <a:srgbClr val="0070C0"/>
              </a:solidFill>
              <a:latin typeface="Trebuchet MS" panose="020B0603020202020204"/>
              <a:ea typeface="Times New Roman" pitchFamily="18" charset="0"/>
              <a:cs typeface="Arial"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376" y="124351"/>
            <a:ext cx="3225857" cy="858495"/>
          </a:xfrm>
          <a:prstGeom prst="rect">
            <a:avLst/>
          </a:prstGeom>
        </p:spPr>
      </p:pic>
      <p:cxnSp>
        <p:nvCxnSpPr>
          <p:cNvPr id="12" name="11 Conector recto"/>
          <p:cNvCxnSpPr/>
          <p:nvPr/>
        </p:nvCxnSpPr>
        <p:spPr>
          <a:xfrm>
            <a:off x="4295801" y="1700808"/>
            <a:ext cx="33034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D:\00000  ECO DESARROLLO &amp; SILVAPAR  2017-08-12  y 13\0000  2017-08-14 PROYECTO - Documentos de apoyo\1.INFONA - Infos\INFONA - Mapa Potencial Fores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5" y="463578"/>
            <a:ext cx="4608513" cy="651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8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351585" y="4202128"/>
            <a:ext cx="3263493" cy="2468997"/>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991146" y="1072918"/>
            <a:ext cx="4443533" cy="2860139"/>
          </a:xfrm>
        </p:spPr>
      </p:pic>
      <p:pic>
        <p:nvPicPr>
          <p:cNvPr id="9" name="Content Placeholder 5"/>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6023992" y="3970339"/>
            <a:ext cx="4644008" cy="2932577"/>
          </a:xfrm>
        </p:spPr>
      </p:pic>
      <p:sp>
        <p:nvSpPr>
          <p:cNvPr id="8" name="TextBox 7"/>
          <p:cNvSpPr txBox="1"/>
          <p:nvPr/>
        </p:nvSpPr>
        <p:spPr>
          <a:xfrm>
            <a:off x="1775521" y="214422"/>
            <a:ext cx="5544616" cy="677108"/>
          </a:xfrm>
          <a:prstGeom prst="rect">
            <a:avLst/>
          </a:prstGeom>
          <a:noFill/>
        </p:spPr>
        <p:txBody>
          <a:bodyPr wrap="square" rtlCol="0">
            <a:spAutoFit/>
          </a:bodyPr>
          <a:lstStyle/>
          <a:p>
            <a:pPr algn="ctr" defTabSz="914400">
              <a:defRPr/>
            </a:pPr>
            <a:r>
              <a:rPr lang="es-ES" sz="2000" dirty="0">
                <a:solidFill>
                  <a:srgbClr val="54A021">
                    <a:lumMod val="75000"/>
                  </a:srgbClr>
                </a:solidFill>
                <a:latin typeface="Arial" pitchFamily="34" charset="0"/>
                <a:cs typeface="Arial" pitchFamily="34" charset="0"/>
              </a:rPr>
              <a:t> </a:t>
            </a:r>
            <a:r>
              <a:rPr lang="es-ES" dirty="0" err="1">
                <a:solidFill>
                  <a:srgbClr val="54A021">
                    <a:lumMod val="75000"/>
                  </a:srgbClr>
                </a:solidFill>
                <a:latin typeface="Trebuchet MS" panose="020B0603020202020204"/>
                <a:cs typeface="Arial" pitchFamily="34" charset="0"/>
              </a:rPr>
              <a:t>Kiri</a:t>
            </a:r>
            <a:r>
              <a:rPr lang="es-ES" dirty="0">
                <a:solidFill>
                  <a:srgbClr val="54A021">
                    <a:lumMod val="75000"/>
                  </a:srgbClr>
                </a:solidFill>
                <a:latin typeface="Trebuchet MS" panose="020B0603020202020204"/>
                <a:cs typeface="Arial" pitchFamily="34" charset="0"/>
              </a:rPr>
              <a:t>, Eucaliptos, y otras </a:t>
            </a:r>
            <a:r>
              <a:rPr lang="es-ES" dirty="0" err="1">
                <a:solidFill>
                  <a:srgbClr val="54A021">
                    <a:lumMod val="75000"/>
                  </a:srgbClr>
                </a:solidFill>
                <a:latin typeface="Trebuchet MS" panose="020B0603020202020204"/>
                <a:cs typeface="Arial" pitchFamily="34" charset="0"/>
              </a:rPr>
              <a:t>especies</a:t>
            </a:r>
            <a:r>
              <a:rPr lang="es-ES" dirty="0">
                <a:solidFill>
                  <a:srgbClr val="54A021">
                    <a:lumMod val="75000"/>
                  </a:srgbClr>
                </a:solidFill>
                <a:latin typeface="Trebuchet MS" panose="020B0603020202020204"/>
                <a:cs typeface="Arial" pitchFamily="34" charset="0"/>
              </a:rPr>
              <a:t> forestales de rápido crecimiento</a:t>
            </a:r>
            <a:endParaRPr lang="en-US" dirty="0">
              <a:solidFill>
                <a:srgbClr val="54A021">
                  <a:lumMod val="75000"/>
                </a:srgbClr>
              </a:solidFill>
              <a:latin typeface="Trebuchet MS" panose="020B0603020202020204"/>
              <a:cs typeface="Arial" pitchFamily="34" charset="0"/>
            </a:endParaRPr>
          </a:p>
        </p:txBody>
      </p:sp>
      <p:pic>
        <p:nvPicPr>
          <p:cNvPr id="7" name="6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9376" y="124351"/>
            <a:ext cx="3225857" cy="858495"/>
          </a:xfrm>
          <a:prstGeom prst="rect">
            <a:avLst/>
          </a:prstGeom>
        </p:spPr>
      </p:pic>
    </p:spTree>
    <p:extLst>
      <p:ext uri="{BB962C8B-B14F-4D97-AF65-F5344CB8AC3E}">
        <p14:creationId xmlns:p14="http://schemas.microsoft.com/office/powerpoint/2010/main" val="2942169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775520" y="980728"/>
            <a:ext cx="2448272" cy="369332"/>
          </a:xfrm>
          <a:prstGeom prst="rect">
            <a:avLst/>
          </a:prstGeom>
          <a:noFill/>
        </p:spPr>
        <p:txBody>
          <a:bodyPr wrap="square" rtlCol="0">
            <a:spAutoFit/>
          </a:bodyPr>
          <a:lstStyle/>
          <a:p>
            <a:endParaRPr lang="en-US" dirty="0">
              <a:solidFill>
                <a:prstClr val="black"/>
              </a:solidFill>
              <a:latin typeface="Trebuchet MS" panose="020B0603020202020204"/>
            </a:endParaRPr>
          </a:p>
        </p:txBody>
      </p:sp>
      <p:sp>
        <p:nvSpPr>
          <p:cNvPr id="6" name="TextBox 5"/>
          <p:cNvSpPr txBox="1"/>
          <p:nvPr/>
        </p:nvSpPr>
        <p:spPr>
          <a:xfrm>
            <a:off x="1775521" y="476672"/>
            <a:ext cx="5040560" cy="369332"/>
          </a:xfrm>
          <a:prstGeom prst="rect">
            <a:avLst/>
          </a:prstGeom>
          <a:noFill/>
        </p:spPr>
        <p:txBody>
          <a:bodyPr wrap="square" rtlCol="0">
            <a:spAutoFit/>
          </a:bodyPr>
          <a:lstStyle/>
          <a:p>
            <a:r>
              <a:rPr lang="en-US" b="1" u="sng" dirty="0" smtClean="0">
                <a:solidFill>
                  <a:srgbClr val="54A021">
                    <a:lumMod val="75000"/>
                  </a:srgbClr>
                </a:solidFill>
                <a:latin typeface="Trebuchet MS" panose="020B0603020202020204"/>
              </a:rPr>
              <a:t>1. </a:t>
            </a:r>
            <a:r>
              <a:rPr lang="en-US" b="1" u="sng" dirty="0">
                <a:solidFill>
                  <a:srgbClr val="54A021">
                    <a:lumMod val="75000"/>
                  </a:srgbClr>
                </a:solidFill>
                <a:latin typeface="Trebuchet MS" panose="020B0603020202020204"/>
              </a:rPr>
              <a:t>INVERTIR EN PLANTACIONES FORESTALES </a:t>
            </a:r>
          </a:p>
        </p:txBody>
      </p:sp>
      <p:sp>
        <p:nvSpPr>
          <p:cNvPr id="5" name="Rectangle 4"/>
          <p:cNvSpPr/>
          <p:nvPr/>
        </p:nvSpPr>
        <p:spPr>
          <a:xfrm>
            <a:off x="292963" y="1117570"/>
            <a:ext cx="11416684" cy="7755969"/>
          </a:xfrm>
          <a:prstGeom prst="rect">
            <a:avLst/>
          </a:prstGeom>
        </p:spPr>
        <p:txBody>
          <a:bodyPr wrap="square">
            <a:spAutoFit/>
          </a:bodyPr>
          <a:lstStyle/>
          <a:p>
            <a:pPr marL="180340" algn="just">
              <a:lnSpc>
                <a:spcPct val="150000"/>
              </a:lnSpc>
            </a:pPr>
            <a:endParaRPr lang="en-US" sz="1600" dirty="0" smtClean="0">
              <a:solidFill>
                <a:srgbClr val="54A021">
                  <a:lumMod val="75000"/>
                </a:srgbClr>
              </a:solidFill>
              <a:latin typeface="Trebuchet MS" panose="020B0603020202020204"/>
              <a:cs typeface="Arial" pitchFamily="34" charset="0"/>
            </a:endParaRPr>
          </a:p>
          <a:p>
            <a:pPr marL="180340" algn="just">
              <a:lnSpc>
                <a:spcPct val="150000"/>
              </a:lnSpc>
            </a:pPr>
            <a:r>
              <a:rPr lang="en-GB" sz="1600" dirty="0">
                <a:solidFill>
                  <a:srgbClr val="54A021">
                    <a:lumMod val="75000"/>
                  </a:srgbClr>
                </a:solidFill>
                <a:cs typeface="Arial" pitchFamily="34" charset="0"/>
              </a:rPr>
              <a:t> </a:t>
            </a:r>
            <a:r>
              <a:rPr lang="es-PY" sz="1600" dirty="0">
                <a:solidFill>
                  <a:srgbClr val="54A021">
                    <a:lumMod val="75000"/>
                  </a:srgbClr>
                </a:solidFill>
                <a:ea typeface="Times New Roman" panose="02020603050405020304" pitchFamily="18" charset="0"/>
                <a:cs typeface="Times New Roman" panose="02020603050405020304" pitchFamily="18" charset="0"/>
              </a:rPr>
              <a:t>El Fomento </a:t>
            </a:r>
            <a:r>
              <a:rPr lang="es-MX" sz="1600" dirty="0">
                <a:solidFill>
                  <a:srgbClr val="54A021">
                    <a:lumMod val="75000"/>
                  </a:srgbClr>
                </a:solidFill>
                <a:ea typeface="Times New Roman" panose="02020603050405020304" pitchFamily="18" charset="0"/>
                <a:cs typeface="Times New Roman" panose="02020603050405020304" pitchFamily="18" charset="0"/>
              </a:rPr>
              <a:t>de las Plantaciones Forestales contribuye significativamente al cumplimiento del objetivo mundial de mitigación y adaptación al cambio climático postulado en el “Acuerdo de Paris”, que fuera ratificado también por Paraguay</a:t>
            </a:r>
            <a:r>
              <a:rPr lang="es-MX" sz="1600" dirty="0" smtClean="0">
                <a:solidFill>
                  <a:srgbClr val="54A021">
                    <a:lumMod val="75000"/>
                  </a:srgbClr>
                </a:solidFill>
                <a:ea typeface="Times New Roman" panose="02020603050405020304" pitchFamily="18" charset="0"/>
                <a:cs typeface="Times New Roman" panose="02020603050405020304" pitchFamily="18" charset="0"/>
              </a:rPr>
              <a:t>.</a:t>
            </a:r>
            <a:endParaRPr lang="en-US" sz="1600" dirty="0">
              <a:solidFill>
                <a:srgbClr val="54A021">
                  <a:lumMod val="75000"/>
                </a:srgbClr>
              </a:solidFill>
              <a:latin typeface="Trebuchet MS" panose="020B0603020202020204"/>
              <a:cs typeface="Arial" pitchFamily="34" charset="0"/>
            </a:endParaRPr>
          </a:p>
          <a:p>
            <a:pPr marL="180340" algn="just">
              <a:lnSpc>
                <a:spcPct val="150000"/>
              </a:lnSpc>
            </a:pPr>
            <a:r>
              <a:rPr lang="en-US" sz="1600" dirty="0" smtClean="0">
                <a:solidFill>
                  <a:srgbClr val="54A021">
                    <a:lumMod val="75000"/>
                  </a:srgbClr>
                </a:solidFill>
                <a:latin typeface="Trebuchet MS" panose="020B0603020202020204"/>
                <a:cs typeface="Arial" pitchFamily="34" charset="0"/>
              </a:rPr>
              <a:t>Las </a:t>
            </a:r>
            <a:r>
              <a:rPr lang="en-US" sz="1600" dirty="0" err="1">
                <a:solidFill>
                  <a:srgbClr val="54A021">
                    <a:lumMod val="75000"/>
                  </a:srgbClr>
                </a:solidFill>
                <a:latin typeface="Trebuchet MS" panose="020B0603020202020204"/>
                <a:cs typeface="Arial" pitchFamily="34" charset="0"/>
              </a:rPr>
              <a:t>Plantaciones</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Forestales</a:t>
            </a:r>
            <a:r>
              <a:rPr lang="en-US" sz="1600" dirty="0">
                <a:solidFill>
                  <a:srgbClr val="54A021">
                    <a:lumMod val="75000"/>
                  </a:srgbClr>
                </a:solidFill>
                <a:latin typeface="Trebuchet MS" panose="020B0603020202020204"/>
                <a:cs typeface="Arial" pitchFamily="34" charset="0"/>
              </a:rPr>
              <a:t> con </a:t>
            </a:r>
            <a:r>
              <a:rPr lang="en-US" sz="1600" dirty="0" err="1">
                <a:solidFill>
                  <a:srgbClr val="54A021">
                    <a:lumMod val="75000"/>
                  </a:srgbClr>
                </a:solidFill>
                <a:latin typeface="Trebuchet MS" panose="020B0603020202020204"/>
                <a:cs typeface="Arial" pitchFamily="34" charset="0"/>
              </a:rPr>
              <a:t>especies</a:t>
            </a:r>
            <a:r>
              <a:rPr lang="en-US" sz="1600" dirty="0">
                <a:solidFill>
                  <a:srgbClr val="54A021">
                    <a:lumMod val="75000"/>
                  </a:srgbClr>
                </a:solidFill>
                <a:latin typeface="Trebuchet MS" panose="020B0603020202020204"/>
                <a:cs typeface="Arial" pitchFamily="34" charset="0"/>
              </a:rPr>
              <a:t> de </a:t>
            </a:r>
            <a:r>
              <a:rPr lang="en-US" sz="1600" dirty="0" err="1">
                <a:solidFill>
                  <a:srgbClr val="54A021">
                    <a:lumMod val="75000"/>
                  </a:srgbClr>
                </a:solidFill>
                <a:latin typeface="Trebuchet MS" panose="020B0603020202020204"/>
                <a:cs typeface="Arial" pitchFamily="34" charset="0"/>
              </a:rPr>
              <a:t>Árboles</a:t>
            </a:r>
            <a:r>
              <a:rPr lang="en-US" sz="1600" dirty="0">
                <a:solidFill>
                  <a:srgbClr val="54A021">
                    <a:lumMod val="75000"/>
                  </a:srgbClr>
                </a:solidFill>
                <a:latin typeface="Trebuchet MS" panose="020B0603020202020204"/>
                <a:cs typeface="Arial" pitchFamily="34" charset="0"/>
              </a:rPr>
              <a:t> de </a:t>
            </a:r>
            <a:r>
              <a:rPr lang="en-US" sz="1600" dirty="0" err="1">
                <a:solidFill>
                  <a:srgbClr val="54A021">
                    <a:lumMod val="75000"/>
                  </a:srgbClr>
                </a:solidFill>
                <a:latin typeface="Trebuchet MS" panose="020B0603020202020204"/>
                <a:cs typeface="Arial" pitchFamily="34" charset="0"/>
              </a:rPr>
              <a:t>Rápido</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Crecimiento</a:t>
            </a:r>
            <a:r>
              <a:rPr lang="en-US" sz="1600" dirty="0">
                <a:solidFill>
                  <a:srgbClr val="54A021">
                    <a:lumMod val="75000"/>
                  </a:srgbClr>
                </a:solidFill>
                <a:latin typeface="Trebuchet MS" panose="020B0603020202020204"/>
                <a:cs typeface="Arial" pitchFamily="34" charset="0"/>
              </a:rPr>
              <a:t> </a:t>
            </a:r>
            <a:r>
              <a:rPr lang="en-US" sz="1600" dirty="0" err="1" smtClean="0">
                <a:solidFill>
                  <a:srgbClr val="54A021">
                    <a:lumMod val="75000"/>
                  </a:srgbClr>
                </a:solidFill>
                <a:latin typeface="Trebuchet MS" panose="020B0603020202020204"/>
                <a:cs typeface="Arial" pitchFamily="34" charset="0"/>
              </a:rPr>
              <a:t>representan</a:t>
            </a:r>
            <a:r>
              <a:rPr lang="en-US" sz="1600" dirty="0" smtClean="0">
                <a:solidFill>
                  <a:srgbClr val="54A021">
                    <a:lumMod val="75000"/>
                  </a:srgbClr>
                </a:solidFill>
                <a:latin typeface="Trebuchet MS" panose="020B0603020202020204"/>
                <a:cs typeface="Arial" pitchFamily="34" charset="0"/>
              </a:rPr>
              <a:t> </a:t>
            </a:r>
            <a:r>
              <a:rPr lang="en-US" sz="1600" dirty="0" err="1" smtClean="0">
                <a:solidFill>
                  <a:srgbClr val="54A021">
                    <a:lumMod val="75000"/>
                  </a:srgbClr>
                </a:solidFill>
                <a:latin typeface="Trebuchet MS" panose="020B0603020202020204"/>
                <a:cs typeface="Arial" pitchFamily="34" charset="0"/>
              </a:rPr>
              <a:t>también</a:t>
            </a:r>
            <a:r>
              <a:rPr lang="en-US" sz="1600" dirty="0" smtClean="0">
                <a:solidFill>
                  <a:srgbClr val="54A021">
                    <a:lumMod val="75000"/>
                  </a:srgbClr>
                </a:solidFill>
                <a:latin typeface="Trebuchet MS" panose="020B0603020202020204"/>
                <a:cs typeface="Arial" pitchFamily="34" charset="0"/>
              </a:rPr>
              <a:t> la </a:t>
            </a:r>
            <a:r>
              <a:rPr lang="en-US" sz="1600" dirty="0" err="1">
                <a:solidFill>
                  <a:srgbClr val="54A021">
                    <a:lumMod val="75000"/>
                  </a:srgbClr>
                </a:solidFill>
                <a:latin typeface="Trebuchet MS" panose="020B0603020202020204"/>
                <a:cs typeface="Arial" pitchFamily="34" charset="0"/>
              </a:rPr>
              <a:t>opción</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más</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válida</a:t>
            </a:r>
            <a:r>
              <a:rPr lang="en-US" sz="1600" dirty="0">
                <a:solidFill>
                  <a:srgbClr val="54A021">
                    <a:lumMod val="75000"/>
                  </a:srgbClr>
                </a:solidFill>
                <a:latin typeface="Trebuchet MS" panose="020B0603020202020204"/>
                <a:cs typeface="Arial" pitchFamily="34" charset="0"/>
              </a:rPr>
              <a:t> para </a:t>
            </a:r>
            <a:r>
              <a:rPr lang="en-US" sz="1600" dirty="0" err="1">
                <a:solidFill>
                  <a:srgbClr val="54A021">
                    <a:lumMod val="75000"/>
                  </a:srgbClr>
                </a:solidFill>
                <a:latin typeface="Trebuchet MS" panose="020B0603020202020204"/>
                <a:cs typeface="Arial" pitchFamily="34" charset="0"/>
              </a:rPr>
              <a:t>contribuir</a:t>
            </a:r>
            <a:r>
              <a:rPr lang="en-US" sz="1600" dirty="0">
                <a:solidFill>
                  <a:srgbClr val="54A021">
                    <a:lumMod val="75000"/>
                  </a:srgbClr>
                </a:solidFill>
                <a:latin typeface="Trebuchet MS" panose="020B0603020202020204"/>
                <a:cs typeface="Arial" pitchFamily="34" charset="0"/>
              </a:rPr>
              <a:t> a la </a:t>
            </a:r>
            <a:r>
              <a:rPr lang="en-US" sz="1600" dirty="0" err="1">
                <a:solidFill>
                  <a:srgbClr val="54A021">
                    <a:lumMod val="75000"/>
                  </a:srgbClr>
                </a:solidFill>
                <a:latin typeface="Trebuchet MS" panose="020B0603020202020204"/>
                <a:cs typeface="Arial" pitchFamily="34" charset="0"/>
              </a:rPr>
              <a:t>Conservación</a:t>
            </a:r>
            <a:r>
              <a:rPr lang="en-US" sz="1600" dirty="0">
                <a:solidFill>
                  <a:srgbClr val="54A021">
                    <a:lumMod val="75000"/>
                  </a:srgbClr>
                </a:solidFill>
                <a:latin typeface="Trebuchet MS" panose="020B0603020202020204"/>
                <a:cs typeface="Arial" pitchFamily="34" charset="0"/>
              </a:rPr>
              <a:t> de </a:t>
            </a:r>
            <a:r>
              <a:rPr lang="en-US" sz="1600" dirty="0" err="1">
                <a:solidFill>
                  <a:srgbClr val="54A021">
                    <a:lumMod val="75000"/>
                  </a:srgbClr>
                </a:solidFill>
                <a:latin typeface="Trebuchet MS" panose="020B0603020202020204"/>
                <a:cs typeface="Arial" pitchFamily="34" charset="0"/>
              </a:rPr>
              <a:t>los</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Bosques</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Nativos</a:t>
            </a:r>
            <a:r>
              <a:rPr lang="en-US" sz="1600" dirty="0">
                <a:solidFill>
                  <a:srgbClr val="54A021">
                    <a:lumMod val="75000"/>
                  </a:srgbClr>
                </a:solidFill>
                <a:latin typeface="Trebuchet MS" panose="020B0603020202020204"/>
                <a:cs typeface="Arial" pitchFamily="34" charset="0"/>
              </a:rPr>
              <a:t>. </a:t>
            </a:r>
          </a:p>
          <a:p>
            <a:pPr marL="180340" algn="just">
              <a:lnSpc>
                <a:spcPct val="150000"/>
              </a:lnSpc>
            </a:pPr>
            <a:r>
              <a:rPr lang="en-US" sz="1600" dirty="0" err="1">
                <a:solidFill>
                  <a:srgbClr val="54A021">
                    <a:lumMod val="75000"/>
                  </a:srgbClr>
                </a:solidFill>
                <a:latin typeface="Trebuchet MS" panose="020B0603020202020204"/>
                <a:cs typeface="Arial" pitchFamily="34" charset="0"/>
              </a:rPr>
              <a:t>Ofrecen</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además</a:t>
            </a:r>
            <a:r>
              <a:rPr lang="en-US" sz="1600" dirty="0">
                <a:solidFill>
                  <a:srgbClr val="54A021">
                    <a:lumMod val="75000"/>
                  </a:srgbClr>
                </a:solidFill>
                <a:latin typeface="Trebuchet MS" panose="020B0603020202020204"/>
                <a:cs typeface="Arial" pitchFamily="34" charset="0"/>
              </a:rPr>
              <a:t> la </a:t>
            </a:r>
            <a:r>
              <a:rPr lang="en-US" sz="1600" dirty="0" err="1">
                <a:solidFill>
                  <a:srgbClr val="54A021">
                    <a:lumMod val="75000"/>
                  </a:srgbClr>
                </a:solidFill>
                <a:latin typeface="Trebuchet MS" panose="020B0603020202020204"/>
                <a:cs typeface="Arial" pitchFamily="34" charset="0"/>
              </a:rPr>
              <a:t>opción</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buscada</a:t>
            </a:r>
            <a:r>
              <a:rPr lang="en-US" sz="1600" dirty="0">
                <a:solidFill>
                  <a:srgbClr val="54A021">
                    <a:lumMod val="75000"/>
                  </a:srgbClr>
                </a:solidFill>
                <a:latin typeface="Trebuchet MS" panose="020B0603020202020204"/>
                <a:cs typeface="Arial" pitchFamily="34" charset="0"/>
              </a:rPr>
              <a:t> para </a:t>
            </a:r>
            <a:r>
              <a:rPr lang="en-US" sz="1600" dirty="0" err="1">
                <a:solidFill>
                  <a:srgbClr val="54A021">
                    <a:lumMod val="75000"/>
                  </a:srgbClr>
                </a:solidFill>
                <a:latin typeface="Trebuchet MS" panose="020B0603020202020204"/>
                <a:cs typeface="Arial" pitchFamily="34" charset="0"/>
              </a:rPr>
              <a:t>suplir</a:t>
            </a:r>
            <a:r>
              <a:rPr lang="en-US" sz="1600" dirty="0">
                <a:solidFill>
                  <a:srgbClr val="54A021">
                    <a:lumMod val="75000"/>
                  </a:srgbClr>
                </a:solidFill>
                <a:latin typeface="Trebuchet MS" panose="020B0603020202020204"/>
                <a:cs typeface="Arial" pitchFamily="34" charset="0"/>
              </a:rPr>
              <a:t> el deficit de </a:t>
            </a:r>
            <a:r>
              <a:rPr lang="en-US" sz="1600" dirty="0" err="1">
                <a:solidFill>
                  <a:srgbClr val="54A021">
                    <a:lumMod val="75000"/>
                  </a:srgbClr>
                </a:solidFill>
                <a:latin typeface="Trebuchet MS" panose="020B0603020202020204"/>
                <a:cs typeface="Arial" pitchFamily="34" charset="0"/>
              </a:rPr>
              <a:t>Biomasa</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Fortestal</a:t>
            </a:r>
            <a:r>
              <a:rPr lang="en-US" sz="1600" dirty="0">
                <a:solidFill>
                  <a:srgbClr val="54A021">
                    <a:lumMod val="75000"/>
                  </a:srgbClr>
                </a:solidFill>
                <a:latin typeface="Trebuchet MS" panose="020B0603020202020204"/>
                <a:cs typeface="Arial" pitchFamily="34" charset="0"/>
              </a:rPr>
              <a:t> que </a:t>
            </a:r>
            <a:r>
              <a:rPr lang="en-US" sz="1600" dirty="0" err="1">
                <a:solidFill>
                  <a:srgbClr val="54A021">
                    <a:lumMod val="75000"/>
                  </a:srgbClr>
                </a:solidFill>
                <a:latin typeface="Trebuchet MS" panose="020B0603020202020204"/>
                <a:cs typeface="Arial" pitchFamily="34" charset="0"/>
              </a:rPr>
              <a:t>ya</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tiene</a:t>
            </a:r>
            <a:r>
              <a:rPr lang="en-US" sz="1600" dirty="0">
                <a:solidFill>
                  <a:srgbClr val="54A021">
                    <a:lumMod val="75000"/>
                  </a:srgbClr>
                </a:solidFill>
                <a:latin typeface="Trebuchet MS" panose="020B0603020202020204"/>
                <a:cs typeface="Arial" pitchFamily="34" charset="0"/>
              </a:rPr>
              <a:t> el Paraguay. </a:t>
            </a:r>
            <a:r>
              <a:rPr lang="es-PY" sz="1600" dirty="0">
                <a:solidFill>
                  <a:srgbClr val="54A021">
                    <a:lumMod val="75000"/>
                  </a:srgbClr>
                </a:solidFill>
                <a:latin typeface="Trebuchet MS" panose="020B0603020202020204"/>
                <a:cs typeface="Arial" pitchFamily="34" charset="0"/>
              </a:rPr>
              <a:t>E</a:t>
            </a:r>
            <a:r>
              <a:rPr lang="es-PY" sz="1600" dirty="0" smtClean="0">
                <a:solidFill>
                  <a:srgbClr val="54A021">
                    <a:lumMod val="75000"/>
                  </a:srgbClr>
                </a:solidFill>
                <a:latin typeface="Trebuchet MS" panose="020B0603020202020204"/>
                <a:cs typeface="Arial" pitchFamily="34" charset="0"/>
              </a:rPr>
              <a:t>l </a:t>
            </a:r>
            <a:r>
              <a:rPr lang="es-PY" sz="1600" dirty="0">
                <a:solidFill>
                  <a:srgbClr val="54A021">
                    <a:lumMod val="75000"/>
                  </a:srgbClr>
                </a:solidFill>
                <a:latin typeface="Trebuchet MS" panose="020B0603020202020204"/>
                <a:cs typeface="Arial" pitchFamily="34" charset="0"/>
              </a:rPr>
              <a:t>déficit de biomasa sólida en Paraguay se estimó entre 8,2 y 9,9 millones de toneladas. </a:t>
            </a:r>
            <a:endParaRPr lang="en-US" sz="1600" dirty="0">
              <a:solidFill>
                <a:srgbClr val="54A021">
                  <a:lumMod val="75000"/>
                </a:srgbClr>
              </a:solidFill>
              <a:latin typeface="Trebuchet MS" panose="020B0603020202020204"/>
              <a:cs typeface="Arial" pitchFamily="34" charset="0"/>
            </a:endParaRPr>
          </a:p>
          <a:p>
            <a:pPr marL="180340" algn="just">
              <a:lnSpc>
                <a:spcPct val="150000"/>
              </a:lnSpc>
            </a:pPr>
            <a:r>
              <a:rPr lang="en-US" sz="1600" dirty="0" err="1">
                <a:solidFill>
                  <a:srgbClr val="54A021">
                    <a:lumMod val="75000"/>
                  </a:srgbClr>
                </a:solidFill>
                <a:latin typeface="Trebuchet MS" panose="020B0603020202020204"/>
                <a:cs typeface="Arial" pitchFamily="34" charset="0"/>
              </a:rPr>
              <a:t>Según</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estimaciones</a:t>
            </a:r>
            <a:r>
              <a:rPr lang="en-US" sz="1600" dirty="0">
                <a:solidFill>
                  <a:srgbClr val="54A021">
                    <a:lumMod val="75000"/>
                  </a:srgbClr>
                </a:solidFill>
                <a:latin typeface="Trebuchet MS" panose="020B0603020202020204"/>
                <a:cs typeface="Arial" pitchFamily="34" charset="0"/>
              </a:rPr>
              <a:t> del INFONA la </a:t>
            </a:r>
            <a:r>
              <a:rPr lang="en-US" sz="1600" dirty="0" err="1">
                <a:solidFill>
                  <a:srgbClr val="54A021">
                    <a:lumMod val="75000"/>
                  </a:srgbClr>
                </a:solidFill>
                <a:latin typeface="Trebuchet MS" panose="020B0603020202020204"/>
                <a:cs typeface="Arial" pitchFamily="34" charset="0"/>
              </a:rPr>
              <a:t>superficie</a:t>
            </a:r>
            <a:r>
              <a:rPr lang="en-US" sz="1600" dirty="0">
                <a:solidFill>
                  <a:srgbClr val="54A021">
                    <a:lumMod val="75000"/>
                  </a:srgbClr>
                </a:solidFill>
                <a:latin typeface="Trebuchet MS" panose="020B0603020202020204"/>
                <a:cs typeface="Arial" pitchFamily="34" charset="0"/>
              </a:rPr>
              <a:t> de </a:t>
            </a:r>
            <a:r>
              <a:rPr lang="en-US" sz="1600" dirty="0" err="1">
                <a:solidFill>
                  <a:srgbClr val="54A021">
                    <a:lumMod val="75000"/>
                  </a:srgbClr>
                </a:solidFill>
                <a:latin typeface="Trebuchet MS" panose="020B0603020202020204"/>
                <a:cs typeface="Arial" pitchFamily="34" charset="0"/>
              </a:rPr>
              <a:t>Plantaciones</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Forestales</a:t>
            </a:r>
            <a:r>
              <a:rPr lang="en-US" sz="1600" dirty="0">
                <a:solidFill>
                  <a:srgbClr val="54A021">
                    <a:lumMod val="75000"/>
                  </a:srgbClr>
                </a:solidFill>
                <a:latin typeface="Trebuchet MS" panose="020B0603020202020204"/>
                <a:cs typeface="Arial" pitchFamily="34" charset="0"/>
              </a:rPr>
              <a:t> para </a:t>
            </a:r>
            <a:r>
              <a:rPr lang="en-US" sz="1600" dirty="0" err="1">
                <a:solidFill>
                  <a:srgbClr val="54A021">
                    <a:lumMod val="75000"/>
                  </a:srgbClr>
                </a:solidFill>
                <a:latin typeface="Trebuchet MS" panose="020B0603020202020204"/>
                <a:cs typeface="Arial" pitchFamily="34" charset="0"/>
              </a:rPr>
              <a:t>cubrir</a:t>
            </a:r>
            <a:r>
              <a:rPr lang="en-US" sz="1600" dirty="0">
                <a:solidFill>
                  <a:srgbClr val="54A021">
                    <a:lumMod val="75000"/>
                  </a:srgbClr>
                </a:solidFill>
                <a:latin typeface="Trebuchet MS" panose="020B0603020202020204"/>
                <a:cs typeface="Arial" pitchFamily="34" charset="0"/>
              </a:rPr>
              <a:t> </a:t>
            </a:r>
            <a:r>
              <a:rPr lang="es-PY" sz="1600" dirty="0">
                <a:solidFill>
                  <a:srgbClr val="54A021">
                    <a:lumMod val="75000"/>
                  </a:srgbClr>
                </a:solidFill>
                <a:latin typeface="Trebuchet MS" panose="020B0603020202020204"/>
                <a:cs typeface="Arial" pitchFamily="34" charset="0"/>
              </a:rPr>
              <a:t>el déficit de biomasa sólida existente en Paraguay sería de</a:t>
            </a:r>
            <a:r>
              <a:rPr lang="en-US" sz="1600" dirty="0">
                <a:solidFill>
                  <a:srgbClr val="54A021">
                    <a:lumMod val="75000"/>
                  </a:srgbClr>
                </a:solidFill>
                <a:latin typeface="Trebuchet MS" panose="020B0603020202020204"/>
                <a:cs typeface="Arial" pitchFamily="34" charset="0"/>
              </a:rPr>
              <a:t> 390.000 ha.</a:t>
            </a:r>
            <a:r>
              <a:rPr lang="es-PY" sz="1600" dirty="0">
                <a:solidFill>
                  <a:srgbClr val="54A021">
                    <a:lumMod val="75000"/>
                  </a:srgbClr>
                </a:solidFill>
                <a:latin typeface="Trebuchet MS" panose="020B0603020202020204"/>
                <a:cs typeface="Arial" pitchFamily="34" charset="0"/>
              </a:rPr>
              <a:t> Para cubrir esta brecha, deben establecerse al menos 24.000 hectáreas de plantaciones forestales de rápido crecimiento y alto rendimiento durante los próximos años.</a:t>
            </a:r>
          </a:p>
          <a:p>
            <a:pPr marL="180340" algn="just">
              <a:lnSpc>
                <a:spcPct val="150000"/>
              </a:lnSpc>
            </a:pPr>
            <a:r>
              <a:rPr lang="en-US" sz="1600" dirty="0">
                <a:solidFill>
                  <a:srgbClr val="54A021">
                    <a:lumMod val="75000"/>
                  </a:srgbClr>
                </a:solidFill>
                <a:latin typeface="Trebuchet MS" panose="020B0603020202020204"/>
                <a:cs typeface="Arial" pitchFamily="34" charset="0"/>
              </a:rPr>
              <a:t>Paraguay </a:t>
            </a:r>
            <a:r>
              <a:rPr lang="en-US" sz="1600" dirty="0" err="1">
                <a:solidFill>
                  <a:srgbClr val="54A021">
                    <a:lumMod val="75000"/>
                  </a:srgbClr>
                </a:solidFill>
                <a:latin typeface="Trebuchet MS" panose="020B0603020202020204"/>
                <a:cs typeface="Arial" pitchFamily="34" charset="0"/>
              </a:rPr>
              <a:t>cuenta</a:t>
            </a:r>
            <a:r>
              <a:rPr lang="en-US" sz="1600" dirty="0">
                <a:solidFill>
                  <a:srgbClr val="54A021">
                    <a:lumMod val="75000"/>
                  </a:srgbClr>
                </a:solidFill>
                <a:latin typeface="Trebuchet MS" panose="020B0603020202020204"/>
                <a:cs typeface="Arial" pitchFamily="34" charset="0"/>
              </a:rPr>
              <a:t> con </a:t>
            </a:r>
            <a:r>
              <a:rPr lang="en-US" sz="1600" dirty="0" err="1" smtClean="0">
                <a:solidFill>
                  <a:srgbClr val="54A021">
                    <a:lumMod val="75000"/>
                  </a:srgbClr>
                </a:solidFill>
                <a:latin typeface="Trebuchet MS" panose="020B0603020202020204"/>
                <a:cs typeface="Arial" pitchFamily="34" charset="0"/>
              </a:rPr>
              <a:t>alrededor</a:t>
            </a:r>
            <a:r>
              <a:rPr lang="en-US" sz="1600" dirty="0" smtClean="0">
                <a:solidFill>
                  <a:srgbClr val="54A021">
                    <a:lumMod val="75000"/>
                  </a:srgbClr>
                </a:solidFill>
                <a:latin typeface="Trebuchet MS" panose="020B0603020202020204"/>
                <a:cs typeface="Arial" pitchFamily="34" charset="0"/>
              </a:rPr>
              <a:t> </a:t>
            </a:r>
            <a:r>
              <a:rPr lang="en-US" sz="1600" dirty="0">
                <a:solidFill>
                  <a:srgbClr val="54A021">
                    <a:lumMod val="75000"/>
                  </a:srgbClr>
                </a:solidFill>
                <a:latin typeface="Trebuchet MS" panose="020B0603020202020204"/>
                <a:cs typeface="Arial" pitchFamily="34" charset="0"/>
              </a:rPr>
              <a:t>de 160.000  </a:t>
            </a:r>
            <a:r>
              <a:rPr lang="en-US" sz="1600" dirty="0" err="1">
                <a:solidFill>
                  <a:srgbClr val="54A021">
                    <a:lumMod val="75000"/>
                  </a:srgbClr>
                </a:solidFill>
                <a:latin typeface="Trebuchet MS" panose="020B0603020202020204"/>
                <a:cs typeface="Arial" pitchFamily="34" charset="0"/>
              </a:rPr>
              <a:t>hectáreas</a:t>
            </a:r>
            <a:r>
              <a:rPr lang="en-US" sz="1600" dirty="0">
                <a:solidFill>
                  <a:srgbClr val="54A021">
                    <a:lumMod val="75000"/>
                  </a:srgbClr>
                </a:solidFill>
                <a:latin typeface="Trebuchet MS" panose="020B0603020202020204"/>
                <a:cs typeface="Arial" pitchFamily="34" charset="0"/>
              </a:rPr>
              <a:t> de </a:t>
            </a:r>
            <a:r>
              <a:rPr lang="en-US" sz="1600" dirty="0" err="1">
                <a:solidFill>
                  <a:srgbClr val="54A021">
                    <a:lumMod val="75000"/>
                  </a:srgbClr>
                </a:solidFill>
                <a:latin typeface="Trebuchet MS" panose="020B0603020202020204"/>
                <a:cs typeface="Arial" pitchFamily="34" charset="0"/>
              </a:rPr>
              <a:t>Plantaciones</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Forestales</a:t>
            </a:r>
            <a:r>
              <a:rPr lang="en-US" sz="1600" dirty="0">
                <a:solidFill>
                  <a:srgbClr val="54A021">
                    <a:lumMod val="75000"/>
                  </a:srgbClr>
                </a:solidFill>
                <a:latin typeface="Trebuchet MS" panose="020B0603020202020204"/>
                <a:cs typeface="Arial" pitchFamily="34" charset="0"/>
              </a:rPr>
              <a:t>. </a:t>
            </a:r>
          </a:p>
          <a:p>
            <a:pPr marL="466090" indent="-285750" algn="just">
              <a:lnSpc>
                <a:spcPct val="150000"/>
              </a:lnSpc>
              <a:buFont typeface="Wingdings" pitchFamily="2" charset="2"/>
              <a:buChar char="Ø"/>
            </a:pPr>
            <a:r>
              <a:rPr lang="en-US" sz="1600" dirty="0" err="1">
                <a:solidFill>
                  <a:srgbClr val="54A021">
                    <a:lumMod val="75000"/>
                  </a:srgbClr>
                </a:solidFill>
                <a:latin typeface="Trebuchet MS" panose="020B0603020202020204"/>
                <a:cs typeface="Arial" pitchFamily="34" charset="0"/>
              </a:rPr>
              <a:t>Nuestro</a:t>
            </a:r>
            <a:r>
              <a:rPr lang="en-US" sz="1600" dirty="0">
                <a:solidFill>
                  <a:srgbClr val="54A021">
                    <a:lumMod val="75000"/>
                  </a:srgbClr>
                </a:solidFill>
                <a:latin typeface="Trebuchet MS" panose="020B0603020202020204"/>
                <a:cs typeface="Arial" pitchFamily="34" charset="0"/>
              </a:rPr>
              <a:t> País </a:t>
            </a:r>
            <a:r>
              <a:rPr lang="en-US" sz="1600" dirty="0" err="1">
                <a:solidFill>
                  <a:srgbClr val="54A021">
                    <a:lumMod val="75000"/>
                  </a:srgbClr>
                </a:solidFill>
                <a:latin typeface="Trebuchet MS" panose="020B0603020202020204"/>
                <a:cs typeface="Arial" pitchFamily="34" charset="0"/>
              </a:rPr>
              <a:t>tiene</a:t>
            </a:r>
            <a:r>
              <a:rPr lang="en-US" sz="1600" dirty="0">
                <a:solidFill>
                  <a:srgbClr val="54A021">
                    <a:lumMod val="75000"/>
                  </a:srgbClr>
                </a:solidFill>
                <a:latin typeface="Trebuchet MS" panose="020B0603020202020204"/>
                <a:cs typeface="Arial" pitchFamily="34" charset="0"/>
              </a:rPr>
              <a:t> la </a:t>
            </a:r>
            <a:r>
              <a:rPr lang="en-US" sz="1600" dirty="0" err="1">
                <a:solidFill>
                  <a:srgbClr val="54A021">
                    <a:lumMod val="75000"/>
                  </a:srgbClr>
                </a:solidFill>
                <a:latin typeface="Trebuchet MS" panose="020B0603020202020204"/>
                <a:cs typeface="Arial" pitchFamily="34" charset="0"/>
              </a:rPr>
              <a:t>menor</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superficie</a:t>
            </a:r>
            <a:r>
              <a:rPr lang="en-US" sz="1600" dirty="0">
                <a:solidFill>
                  <a:srgbClr val="54A021">
                    <a:lumMod val="75000"/>
                  </a:srgbClr>
                </a:solidFill>
                <a:latin typeface="Trebuchet MS" panose="020B0603020202020204"/>
                <a:cs typeface="Arial" pitchFamily="34" charset="0"/>
              </a:rPr>
              <a:t> de </a:t>
            </a:r>
            <a:r>
              <a:rPr lang="en-US" sz="1600" dirty="0" err="1">
                <a:solidFill>
                  <a:srgbClr val="54A021">
                    <a:lumMod val="75000"/>
                  </a:srgbClr>
                </a:solidFill>
                <a:latin typeface="Trebuchet MS" panose="020B0603020202020204"/>
                <a:cs typeface="Arial" pitchFamily="34" charset="0"/>
              </a:rPr>
              <a:t>Plantaciones</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Forestales</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en</a:t>
            </a:r>
            <a:r>
              <a:rPr lang="en-US" sz="1600" dirty="0">
                <a:solidFill>
                  <a:srgbClr val="54A021">
                    <a:lumMod val="75000"/>
                  </a:srgbClr>
                </a:solidFill>
                <a:latin typeface="Trebuchet MS" panose="020B0603020202020204"/>
                <a:cs typeface="Arial" pitchFamily="34" charset="0"/>
              </a:rPr>
              <a:t> </a:t>
            </a:r>
            <a:r>
              <a:rPr lang="en-US" sz="1600" dirty="0" err="1">
                <a:solidFill>
                  <a:srgbClr val="54A021">
                    <a:lumMod val="75000"/>
                  </a:srgbClr>
                </a:solidFill>
                <a:latin typeface="Trebuchet MS" panose="020B0603020202020204"/>
                <a:cs typeface="Arial" pitchFamily="34" charset="0"/>
              </a:rPr>
              <a:t>toda</a:t>
            </a:r>
            <a:r>
              <a:rPr lang="en-US" sz="1600" dirty="0">
                <a:solidFill>
                  <a:srgbClr val="54A021">
                    <a:lumMod val="75000"/>
                  </a:srgbClr>
                </a:solidFill>
                <a:latin typeface="Trebuchet MS" panose="020B0603020202020204"/>
                <a:cs typeface="Arial" pitchFamily="34" charset="0"/>
              </a:rPr>
              <a:t> la </a:t>
            </a:r>
            <a:r>
              <a:rPr lang="en-US" sz="1600" dirty="0" err="1">
                <a:solidFill>
                  <a:srgbClr val="54A021">
                    <a:lumMod val="75000"/>
                  </a:srgbClr>
                </a:solidFill>
                <a:latin typeface="Trebuchet MS" panose="020B0603020202020204"/>
                <a:cs typeface="Arial" pitchFamily="34" charset="0"/>
              </a:rPr>
              <a:t>Región</a:t>
            </a:r>
            <a:r>
              <a:rPr lang="en-US" sz="1600" dirty="0">
                <a:solidFill>
                  <a:srgbClr val="54A021">
                    <a:lumMod val="75000"/>
                  </a:srgbClr>
                </a:solidFill>
                <a:latin typeface="Trebuchet MS" panose="020B0603020202020204"/>
                <a:cs typeface="Arial" pitchFamily="34" charset="0"/>
              </a:rPr>
              <a:t>.</a:t>
            </a:r>
          </a:p>
          <a:p>
            <a:pPr marL="466090" indent="-285750" algn="just">
              <a:lnSpc>
                <a:spcPct val="150000"/>
              </a:lnSpc>
              <a:buFont typeface="Wingdings" pitchFamily="2" charset="2"/>
              <a:buChar char="Ø"/>
            </a:pPr>
            <a:r>
              <a:rPr lang="en-US" sz="1600" b="1" dirty="0">
                <a:solidFill>
                  <a:srgbClr val="54A021">
                    <a:lumMod val="75000"/>
                  </a:srgbClr>
                </a:solidFill>
                <a:latin typeface="Trebuchet MS" panose="020B0603020202020204"/>
                <a:cs typeface="Arial" pitchFamily="34" charset="0"/>
              </a:rPr>
              <a:t> </a:t>
            </a:r>
            <a:r>
              <a:rPr lang="en-US" b="1" dirty="0">
                <a:solidFill>
                  <a:srgbClr val="54A021">
                    <a:lumMod val="75000"/>
                  </a:srgbClr>
                </a:solidFill>
                <a:latin typeface="Trebuchet MS" panose="020B0603020202020204"/>
                <a:cs typeface="Arial" pitchFamily="34" charset="0"/>
              </a:rPr>
              <a:t>La </a:t>
            </a:r>
            <a:r>
              <a:rPr lang="en-US" b="1" dirty="0" err="1">
                <a:solidFill>
                  <a:srgbClr val="54A021">
                    <a:lumMod val="75000"/>
                  </a:srgbClr>
                </a:solidFill>
                <a:latin typeface="Trebuchet MS" panose="020B0603020202020204"/>
                <a:cs typeface="Arial" pitchFamily="34" charset="0"/>
              </a:rPr>
              <a:t>razón</a:t>
            </a:r>
            <a:r>
              <a:rPr lang="en-US" b="1" dirty="0">
                <a:solidFill>
                  <a:srgbClr val="54A021">
                    <a:lumMod val="75000"/>
                  </a:srgbClr>
                </a:solidFill>
                <a:latin typeface="Trebuchet MS" panose="020B0603020202020204"/>
                <a:cs typeface="Arial" pitchFamily="34" charset="0"/>
              </a:rPr>
              <a:t> principal del </a:t>
            </a:r>
            <a:r>
              <a:rPr lang="en-US" b="1" dirty="0" err="1">
                <a:solidFill>
                  <a:srgbClr val="54A021">
                    <a:lumMod val="75000"/>
                  </a:srgbClr>
                </a:solidFill>
                <a:latin typeface="Trebuchet MS" panose="020B0603020202020204"/>
                <a:cs typeface="Arial" pitchFamily="34" charset="0"/>
              </a:rPr>
              <a:t>déficit</a:t>
            </a:r>
            <a:r>
              <a:rPr lang="en-US" b="1" dirty="0">
                <a:solidFill>
                  <a:srgbClr val="54A021">
                    <a:lumMod val="75000"/>
                  </a:srgbClr>
                </a:solidFill>
                <a:latin typeface="Trebuchet MS" panose="020B0603020202020204"/>
                <a:cs typeface="Arial" pitchFamily="34" charset="0"/>
              </a:rPr>
              <a:t> de </a:t>
            </a:r>
            <a:r>
              <a:rPr lang="en-US" b="1" dirty="0" err="1">
                <a:solidFill>
                  <a:srgbClr val="54A021">
                    <a:lumMod val="75000"/>
                  </a:srgbClr>
                </a:solidFill>
                <a:latin typeface="Trebuchet MS" panose="020B0603020202020204"/>
                <a:cs typeface="Arial" pitchFamily="34" charset="0"/>
              </a:rPr>
              <a:t>Plantaciones</a:t>
            </a:r>
            <a:r>
              <a:rPr lang="en-US" b="1" dirty="0">
                <a:solidFill>
                  <a:srgbClr val="54A021">
                    <a:lumMod val="75000"/>
                  </a:srgbClr>
                </a:solidFill>
                <a:latin typeface="Trebuchet MS" panose="020B0603020202020204"/>
                <a:cs typeface="Arial" pitchFamily="34" charset="0"/>
              </a:rPr>
              <a:t> </a:t>
            </a:r>
            <a:r>
              <a:rPr lang="en-US" b="1" dirty="0" err="1">
                <a:solidFill>
                  <a:srgbClr val="54A021">
                    <a:lumMod val="75000"/>
                  </a:srgbClr>
                </a:solidFill>
                <a:latin typeface="Trebuchet MS" panose="020B0603020202020204"/>
                <a:cs typeface="Arial" pitchFamily="34" charset="0"/>
              </a:rPr>
              <a:t>radica</a:t>
            </a:r>
            <a:r>
              <a:rPr lang="en-US" b="1" dirty="0">
                <a:solidFill>
                  <a:srgbClr val="54A021">
                    <a:lumMod val="75000"/>
                  </a:srgbClr>
                </a:solidFill>
                <a:latin typeface="Trebuchet MS" panose="020B0603020202020204"/>
                <a:cs typeface="Arial" pitchFamily="34" charset="0"/>
              </a:rPr>
              <a:t> </a:t>
            </a:r>
            <a:r>
              <a:rPr lang="en-US" b="1" dirty="0" err="1">
                <a:solidFill>
                  <a:srgbClr val="54A021">
                    <a:lumMod val="75000"/>
                  </a:srgbClr>
                </a:solidFill>
                <a:latin typeface="Trebuchet MS" panose="020B0603020202020204"/>
                <a:cs typeface="Arial" pitchFamily="34" charset="0"/>
              </a:rPr>
              <a:t>en</a:t>
            </a:r>
            <a:r>
              <a:rPr lang="en-US" b="1" dirty="0">
                <a:solidFill>
                  <a:srgbClr val="54A021">
                    <a:lumMod val="75000"/>
                  </a:srgbClr>
                </a:solidFill>
                <a:latin typeface="Trebuchet MS" panose="020B0603020202020204"/>
                <a:cs typeface="Arial" pitchFamily="34" charset="0"/>
              </a:rPr>
              <a:t> la </a:t>
            </a:r>
            <a:r>
              <a:rPr lang="en-US" b="1" dirty="0" err="1">
                <a:solidFill>
                  <a:srgbClr val="54A021">
                    <a:lumMod val="75000"/>
                  </a:srgbClr>
                </a:solidFill>
                <a:latin typeface="Trebuchet MS" panose="020B0603020202020204"/>
                <a:cs typeface="Arial" pitchFamily="34" charset="0"/>
              </a:rPr>
              <a:t>falta</a:t>
            </a:r>
            <a:r>
              <a:rPr lang="en-US" b="1" dirty="0">
                <a:solidFill>
                  <a:srgbClr val="54A021">
                    <a:lumMod val="75000"/>
                  </a:srgbClr>
                </a:solidFill>
                <a:latin typeface="Trebuchet MS" panose="020B0603020202020204"/>
                <a:cs typeface="Arial" pitchFamily="34" charset="0"/>
              </a:rPr>
              <a:t> de </a:t>
            </a:r>
            <a:r>
              <a:rPr lang="en-US" b="1" dirty="0" err="1">
                <a:solidFill>
                  <a:srgbClr val="54A021">
                    <a:lumMod val="75000"/>
                  </a:srgbClr>
                </a:solidFill>
                <a:latin typeface="Trebuchet MS" panose="020B0603020202020204"/>
                <a:cs typeface="Arial" pitchFamily="34" charset="0"/>
              </a:rPr>
              <a:t>financiación</a:t>
            </a:r>
            <a:r>
              <a:rPr lang="en-US" b="1" dirty="0">
                <a:solidFill>
                  <a:srgbClr val="54A021">
                    <a:lumMod val="75000"/>
                  </a:srgbClr>
                </a:solidFill>
                <a:latin typeface="Trebuchet MS" panose="020B0603020202020204"/>
                <a:cs typeface="Arial" pitchFamily="34" charset="0"/>
              </a:rPr>
              <a:t> a largo </a:t>
            </a:r>
            <a:r>
              <a:rPr lang="en-US" b="1" dirty="0" err="1">
                <a:solidFill>
                  <a:srgbClr val="54A021">
                    <a:lumMod val="75000"/>
                  </a:srgbClr>
                </a:solidFill>
                <a:latin typeface="Trebuchet MS" panose="020B0603020202020204"/>
                <a:cs typeface="Arial" pitchFamily="34" charset="0"/>
              </a:rPr>
              <a:t>plazo</a:t>
            </a:r>
            <a:r>
              <a:rPr lang="en-US" b="1" dirty="0">
                <a:solidFill>
                  <a:srgbClr val="54A021">
                    <a:lumMod val="75000"/>
                  </a:srgbClr>
                </a:solidFill>
                <a:latin typeface="Trebuchet MS" panose="020B0603020202020204"/>
                <a:cs typeface="Arial" pitchFamily="34" charset="0"/>
              </a:rPr>
              <a:t> y con </a:t>
            </a:r>
            <a:r>
              <a:rPr lang="en-US" b="1" dirty="0" err="1">
                <a:solidFill>
                  <a:srgbClr val="54A021">
                    <a:lumMod val="75000"/>
                  </a:srgbClr>
                </a:solidFill>
                <a:latin typeface="Trebuchet MS" panose="020B0603020202020204"/>
                <a:cs typeface="Arial" pitchFamily="34" charset="0"/>
              </a:rPr>
              <a:t>tasas</a:t>
            </a:r>
            <a:r>
              <a:rPr lang="en-US" b="1" dirty="0">
                <a:solidFill>
                  <a:srgbClr val="54A021">
                    <a:lumMod val="75000"/>
                  </a:srgbClr>
                </a:solidFill>
                <a:latin typeface="Trebuchet MS" panose="020B0603020202020204"/>
                <a:cs typeface="Arial" pitchFamily="34" charset="0"/>
              </a:rPr>
              <a:t> de </a:t>
            </a:r>
            <a:r>
              <a:rPr lang="en-US" b="1" dirty="0" err="1">
                <a:solidFill>
                  <a:srgbClr val="54A021">
                    <a:lumMod val="75000"/>
                  </a:srgbClr>
                </a:solidFill>
                <a:latin typeface="Trebuchet MS" panose="020B0603020202020204"/>
                <a:cs typeface="Arial" pitchFamily="34" charset="0"/>
              </a:rPr>
              <a:t>interés</a:t>
            </a:r>
            <a:r>
              <a:rPr lang="en-US" b="1" dirty="0">
                <a:solidFill>
                  <a:srgbClr val="54A021">
                    <a:lumMod val="75000"/>
                  </a:srgbClr>
                </a:solidFill>
                <a:latin typeface="Trebuchet MS" panose="020B0603020202020204"/>
                <a:cs typeface="Arial" pitchFamily="34" charset="0"/>
              </a:rPr>
              <a:t> </a:t>
            </a:r>
            <a:r>
              <a:rPr lang="en-US" b="1" dirty="0" err="1">
                <a:solidFill>
                  <a:srgbClr val="54A021">
                    <a:lumMod val="75000"/>
                  </a:srgbClr>
                </a:solidFill>
                <a:latin typeface="Trebuchet MS" panose="020B0603020202020204"/>
                <a:cs typeface="Arial" pitchFamily="34" charset="0"/>
              </a:rPr>
              <a:t>promocional</a:t>
            </a:r>
            <a:r>
              <a:rPr lang="en-US" b="1" dirty="0">
                <a:solidFill>
                  <a:srgbClr val="54A021">
                    <a:lumMod val="75000"/>
                  </a:srgbClr>
                </a:solidFill>
                <a:latin typeface="Trebuchet MS" panose="020B0603020202020204"/>
                <a:cs typeface="Arial" pitchFamily="34" charset="0"/>
              </a:rPr>
              <a:t> </a:t>
            </a:r>
            <a:r>
              <a:rPr lang="en-US" b="1" dirty="0" err="1">
                <a:solidFill>
                  <a:srgbClr val="54A021">
                    <a:lumMod val="75000"/>
                  </a:srgbClr>
                </a:solidFill>
                <a:latin typeface="Trebuchet MS" panose="020B0603020202020204"/>
                <a:cs typeface="Arial" pitchFamily="34" charset="0"/>
              </a:rPr>
              <a:t>adecuada</a:t>
            </a:r>
            <a:r>
              <a:rPr lang="en-US" b="1" dirty="0">
                <a:solidFill>
                  <a:srgbClr val="54A021">
                    <a:lumMod val="75000"/>
                  </a:srgbClr>
                </a:solidFill>
                <a:latin typeface="Trebuchet MS" panose="020B0603020202020204"/>
                <a:cs typeface="Arial" pitchFamily="34" charset="0"/>
              </a:rPr>
              <a:t>. </a:t>
            </a:r>
          </a:p>
          <a:p>
            <a:pPr marL="180340" algn="just">
              <a:lnSpc>
                <a:spcPct val="150000"/>
              </a:lnSpc>
            </a:pPr>
            <a:endParaRPr lang="en-US" sz="1600" dirty="0">
              <a:solidFill>
                <a:srgbClr val="54A021">
                  <a:lumMod val="75000"/>
                </a:srgbClr>
              </a:solidFill>
              <a:latin typeface="Trebuchet MS" panose="020B0603020202020204"/>
              <a:cs typeface="Arial" pitchFamily="34" charset="0"/>
            </a:endParaRPr>
          </a:p>
          <a:p>
            <a:pPr marL="180340" algn="just">
              <a:lnSpc>
                <a:spcPct val="150000"/>
              </a:lnSpc>
            </a:pPr>
            <a:endParaRPr lang="en-US" dirty="0">
              <a:solidFill>
                <a:srgbClr val="0070C0"/>
              </a:solidFill>
              <a:latin typeface="Arial" pitchFamily="34" charset="0"/>
              <a:cs typeface="Arial" pitchFamily="34" charset="0"/>
            </a:endParaRPr>
          </a:p>
          <a:p>
            <a:pPr marL="180340" algn="just">
              <a:lnSpc>
                <a:spcPct val="150000"/>
              </a:lnSpc>
            </a:pPr>
            <a:endParaRPr lang="es-PY" dirty="0">
              <a:solidFill>
                <a:srgbClr val="0070C0"/>
              </a:solidFill>
              <a:latin typeface="Arial" pitchFamily="34" charset="0"/>
              <a:cs typeface="Arial" pitchFamily="34" charset="0"/>
            </a:endParaRPr>
          </a:p>
          <a:p>
            <a:pPr marL="180340" algn="just">
              <a:lnSpc>
                <a:spcPct val="150000"/>
              </a:lnSpc>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a:p>
            <a:pPr marL="180340" algn="just">
              <a:lnSpc>
                <a:spcPct val="150000"/>
              </a:lnSpc>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p:txBody>
      </p:sp>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376" y="124351"/>
            <a:ext cx="3225857" cy="858495"/>
          </a:xfrm>
          <a:prstGeom prst="rect">
            <a:avLst/>
          </a:prstGeom>
        </p:spPr>
      </p:pic>
    </p:spTree>
    <p:extLst>
      <p:ext uri="{BB962C8B-B14F-4D97-AF65-F5344CB8AC3E}">
        <p14:creationId xmlns:p14="http://schemas.microsoft.com/office/powerpoint/2010/main" val="2014191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CuadroTexto"/>
          <p:cNvSpPr txBox="1"/>
          <p:nvPr/>
        </p:nvSpPr>
        <p:spPr>
          <a:xfrm>
            <a:off x="1775520" y="980728"/>
            <a:ext cx="2448272" cy="369332"/>
          </a:xfrm>
          <a:prstGeom prst="rect">
            <a:avLst/>
          </a:prstGeom>
          <a:noFill/>
        </p:spPr>
        <p:txBody>
          <a:bodyPr wrap="square" rtlCol="0">
            <a:spAutoFit/>
          </a:bodyPr>
          <a:lstStyle/>
          <a:p>
            <a:endParaRPr lang="en-US" dirty="0">
              <a:solidFill>
                <a:prstClr val="black"/>
              </a:solidFill>
              <a:latin typeface="Trebuchet MS" panose="020B0603020202020204"/>
            </a:endParaRPr>
          </a:p>
        </p:txBody>
      </p:sp>
      <p:sp>
        <p:nvSpPr>
          <p:cNvPr id="6" name="TextBox 5"/>
          <p:cNvSpPr txBox="1"/>
          <p:nvPr/>
        </p:nvSpPr>
        <p:spPr>
          <a:xfrm>
            <a:off x="1798036" y="764704"/>
            <a:ext cx="5018045" cy="369332"/>
          </a:xfrm>
          <a:prstGeom prst="rect">
            <a:avLst/>
          </a:prstGeom>
          <a:noFill/>
        </p:spPr>
        <p:txBody>
          <a:bodyPr wrap="square" rtlCol="0">
            <a:spAutoFit/>
          </a:bodyPr>
          <a:lstStyle/>
          <a:p>
            <a:r>
              <a:rPr lang="en-US" u="sng" dirty="0" smtClean="0">
                <a:solidFill>
                  <a:srgbClr val="54A021">
                    <a:lumMod val="75000"/>
                  </a:srgbClr>
                </a:solidFill>
                <a:latin typeface="Trebuchet MS" panose="020B0603020202020204"/>
              </a:rPr>
              <a:t>2.INVERTIR </a:t>
            </a:r>
            <a:r>
              <a:rPr lang="en-US" u="sng" dirty="0">
                <a:solidFill>
                  <a:srgbClr val="54A021">
                    <a:lumMod val="75000"/>
                  </a:srgbClr>
                </a:solidFill>
                <a:latin typeface="Trebuchet MS" panose="020B0603020202020204"/>
              </a:rPr>
              <a:t>EN PLANTACIONES FORESTALES </a:t>
            </a:r>
          </a:p>
        </p:txBody>
      </p:sp>
      <p:sp>
        <p:nvSpPr>
          <p:cNvPr id="5" name="Rectangle 4"/>
          <p:cNvSpPr/>
          <p:nvPr/>
        </p:nvSpPr>
        <p:spPr>
          <a:xfrm>
            <a:off x="390617" y="1035131"/>
            <a:ext cx="11469950" cy="8710077"/>
          </a:xfrm>
          <a:prstGeom prst="rect">
            <a:avLst/>
          </a:prstGeom>
        </p:spPr>
        <p:txBody>
          <a:bodyPr wrap="square">
            <a:spAutoFit/>
          </a:bodyPr>
          <a:lstStyle/>
          <a:p>
            <a:endParaRPr lang="es-PY" sz="1600" dirty="0">
              <a:solidFill>
                <a:srgbClr val="54A021">
                  <a:lumMod val="75000"/>
                </a:srgbClr>
              </a:solidFill>
              <a:latin typeface="Trebuchet MS" panose="020B0603020202020204"/>
            </a:endParaRPr>
          </a:p>
          <a:p>
            <a:r>
              <a:rPr lang="es-PY" sz="1600" dirty="0">
                <a:solidFill>
                  <a:srgbClr val="54A021">
                    <a:lumMod val="75000"/>
                  </a:srgbClr>
                </a:solidFill>
                <a:latin typeface="Trebuchet MS" panose="020B0603020202020204"/>
              </a:rPr>
              <a:t>La promoción de las plantaciones forestales en el país es importante por varias razones, entre ellas la estratégica ya que se vinculada al abastecimiento de combustibles, leña para consumo familiar, así como Biomasa Forestal para las Industrias y sustitución de importaciones de combustibles derivados del petróleo.</a:t>
            </a:r>
          </a:p>
          <a:p>
            <a:endParaRPr lang="es-PY" sz="1600" dirty="0">
              <a:solidFill>
                <a:srgbClr val="54A021">
                  <a:lumMod val="75000"/>
                </a:srgbClr>
              </a:solidFill>
              <a:latin typeface="Trebuchet MS" panose="020B0603020202020204"/>
            </a:endParaRPr>
          </a:p>
          <a:p>
            <a:r>
              <a:rPr lang="es-PY" sz="1600" dirty="0">
                <a:solidFill>
                  <a:srgbClr val="54A021">
                    <a:lumMod val="75000"/>
                  </a:srgbClr>
                </a:solidFill>
                <a:latin typeface="Trebuchet MS" panose="020B0603020202020204"/>
              </a:rPr>
              <a:t>También a tener en cuenta las  razones económicas, sociales y políticas ya que está demostrado en los estudios de factibilidad la rentabilidad de las Inversiones Forestales y esas Inversiones serán posibles con la contratación de la mano de obra disponible y el aprovechamiento industrial de la madera, con la consiguiente expansión de la cadena de valores y los ingresos que genera.</a:t>
            </a:r>
            <a:r>
              <a:rPr lang="es-PY" dirty="0">
                <a:solidFill>
                  <a:prstClr val="black"/>
                </a:solidFill>
                <a:latin typeface="Trebuchet MS" panose="020B0603020202020204"/>
              </a:rPr>
              <a:t> </a:t>
            </a:r>
            <a:endParaRPr lang="es-PY" dirty="0" smtClean="0">
              <a:solidFill>
                <a:prstClr val="black"/>
              </a:solidFill>
              <a:latin typeface="Trebuchet MS" panose="020B0603020202020204"/>
            </a:endParaRPr>
          </a:p>
          <a:p>
            <a:endParaRPr lang="en-US" sz="1600" dirty="0">
              <a:solidFill>
                <a:srgbClr val="54A021">
                  <a:lumMod val="75000"/>
                </a:srgbClr>
              </a:solidFill>
              <a:latin typeface="Trebuchet MS" panose="020B0603020202020204"/>
              <a:cs typeface="Arial" pitchFamily="34" charset="0"/>
            </a:endParaRPr>
          </a:p>
          <a:p>
            <a:r>
              <a:rPr lang="en-GB" sz="1600" dirty="0">
                <a:solidFill>
                  <a:srgbClr val="54A021">
                    <a:lumMod val="75000"/>
                  </a:srgbClr>
                </a:solidFill>
                <a:latin typeface="Trebuchet MS" panose="020B0603020202020204"/>
                <a:cs typeface="Arial" pitchFamily="34" charset="0"/>
              </a:rPr>
              <a:t>VENTAJAS COMPARATIVAS: Las </a:t>
            </a:r>
            <a:r>
              <a:rPr lang="en-GB" sz="1600" dirty="0" err="1">
                <a:solidFill>
                  <a:srgbClr val="54A021">
                    <a:lumMod val="75000"/>
                  </a:srgbClr>
                </a:solidFill>
                <a:latin typeface="Trebuchet MS" panose="020B0603020202020204"/>
                <a:cs typeface="Arial" pitchFamily="34" charset="0"/>
              </a:rPr>
              <a:t>extraordinarias</a:t>
            </a:r>
            <a:r>
              <a:rPr lang="en-GB" sz="1600" dirty="0">
                <a:solidFill>
                  <a:srgbClr val="54A021">
                    <a:lumMod val="75000"/>
                  </a:srgbClr>
                </a:solidFill>
                <a:latin typeface="Trebuchet MS" panose="020B0603020202020204"/>
                <a:cs typeface="Arial" pitchFamily="34" charset="0"/>
              </a:rPr>
              <a:t> y </a:t>
            </a:r>
            <a:r>
              <a:rPr lang="en-GB" sz="1600" dirty="0" err="1">
                <a:solidFill>
                  <a:srgbClr val="54A021">
                    <a:lumMod val="75000"/>
                  </a:srgbClr>
                </a:solidFill>
                <a:latin typeface="Trebuchet MS" panose="020B0603020202020204"/>
                <a:cs typeface="Arial" pitchFamily="34" charset="0"/>
              </a:rPr>
              <a:t>ventajosas</a:t>
            </a:r>
            <a:r>
              <a:rPr lang="en-GB" sz="1600" dirty="0">
                <a:solidFill>
                  <a:srgbClr val="54A021">
                    <a:lumMod val="75000"/>
                  </a:srgbClr>
                </a:solidFill>
                <a:latin typeface="Trebuchet MS" panose="020B0603020202020204"/>
                <a:cs typeface="Arial" pitchFamily="34" charset="0"/>
              </a:rPr>
              <a:t> </a:t>
            </a:r>
            <a:r>
              <a:rPr lang="en-GB" sz="1600" dirty="0" err="1">
                <a:solidFill>
                  <a:srgbClr val="54A021">
                    <a:lumMod val="75000"/>
                  </a:srgbClr>
                </a:solidFill>
                <a:latin typeface="Trebuchet MS" panose="020B0603020202020204"/>
                <a:cs typeface="Arial" pitchFamily="34" charset="0"/>
              </a:rPr>
              <a:t>características</a:t>
            </a:r>
            <a:r>
              <a:rPr lang="en-GB" sz="1600" dirty="0">
                <a:solidFill>
                  <a:srgbClr val="54A021">
                    <a:lumMod val="75000"/>
                  </a:srgbClr>
                </a:solidFill>
                <a:latin typeface="Trebuchet MS" panose="020B0603020202020204"/>
                <a:cs typeface="Arial" pitchFamily="34" charset="0"/>
              </a:rPr>
              <a:t> de </a:t>
            </a:r>
            <a:r>
              <a:rPr lang="en-GB" sz="1600" dirty="0" err="1">
                <a:solidFill>
                  <a:srgbClr val="54A021">
                    <a:lumMod val="75000"/>
                  </a:srgbClr>
                </a:solidFill>
                <a:latin typeface="Trebuchet MS" panose="020B0603020202020204"/>
                <a:cs typeface="Arial" pitchFamily="34" charset="0"/>
              </a:rPr>
              <a:t>Suelo</a:t>
            </a:r>
            <a:r>
              <a:rPr lang="en-GB" sz="1600" dirty="0">
                <a:solidFill>
                  <a:srgbClr val="54A021">
                    <a:lumMod val="75000"/>
                  </a:srgbClr>
                </a:solidFill>
                <a:latin typeface="Trebuchet MS" panose="020B0603020202020204"/>
                <a:cs typeface="Arial" pitchFamily="34" charset="0"/>
              </a:rPr>
              <a:t> y de </a:t>
            </a:r>
            <a:r>
              <a:rPr lang="en-GB" sz="1600" dirty="0" err="1">
                <a:solidFill>
                  <a:srgbClr val="54A021">
                    <a:lumMod val="75000"/>
                  </a:srgbClr>
                </a:solidFill>
                <a:latin typeface="Trebuchet MS" panose="020B0603020202020204"/>
                <a:cs typeface="Arial" pitchFamily="34" charset="0"/>
              </a:rPr>
              <a:t>Clima</a:t>
            </a:r>
            <a:r>
              <a:rPr lang="en-GB" sz="1600" dirty="0">
                <a:solidFill>
                  <a:srgbClr val="54A021">
                    <a:lumMod val="75000"/>
                  </a:srgbClr>
                </a:solidFill>
                <a:latin typeface="Trebuchet MS" panose="020B0603020202020204"/>
                <a:cs typeface="Arial" pitchFamily="34" charset="0"/>
              </a:rPr>
              <a:t> que </a:t>
            </a:r>
            <a:r>
              <a:rPr lang="en-GB" sz="1600" dirty="0" err="1">
                <a:solidFill>
                  <a:srgbClr val="54A021">
                    <a:lumMod val="75000"/>
                  </a:srgbClr>
                </a:solidFill>
                <a:latin typeface="Trebuchet MS" panose="020B0603020202020204"/>
                <a:cs typeface="Arial" pitchFamily="34" charset="0"/>
              </a:rPr>
              <a:t>tiene</a:t>
            </a:r>
            <a:r>
              <a:rPr lang="en-GB" sz="1600" dirty="0">
                <a:solidFill>
                  <a:srgbClr val="54A021">
                    <a:lumMod val="75000"/>
                  </a:srgbClr>
                </a:solidFill>
                <a:latin typeface="Trebuchet MS" panose="020B0603020202020204"/>
                <a:cs typeface="Arial" pitchFamily="34" charset="0"/>
              </a:rPr>
              <a:t> Paraguay </a:t>
            </a:r>
            <a:r>
              <a:rPr lang="en-GB" sz="1600" dirty="0" err="1">
                <a:solidFill>
                  <a:srgbClr val="54A021">
                    <a:lumMod val="75000"/>
                  </a:srgbClr>
                </a:solidFill>
                <a:latin typeface="Trebuchet MS" panose="020B0603020202020204"/>
                <a:cs typeface="Arial" pitchFamily="34" charset="0"/>
              </a:rPr>
              <a:t>ofrecen</a:t>
            </a:r>
            <a:r>
              <a:rPr lang="en-GB" sz="1600" dirty="0">
                <a:solidFill>
                  <a:srgbClr val="54A021">
                    <a:lumMod val="75000"/>
                  </a:srgbClr>
                </a:solidFill>
                <a:latin typeface="Trebuchet MS" panose="020B0603020202020204"/>
                <a:cs typeface="Arial" pitchFamily="34" charset="0"/>
              </a:rPr>
              <a:t> </a:t>
            </a:r>
            <a:r>
              <a:rPr lang="en-GB" sz="1600" dirty="0" err="1">
                <a:solidFill>
                  <a:srgbClr val="54A021">
                    <a:lumMod val="75000"/>
                  </a:srgbClr>
                </a:solidFill>
                <a:latin typeface="Trebuchet MS" panose="020B0603020202020204"/>
                <a:cs typeface="Arial" pitchFamily="34" charset="0"/>
              </a:rPr>
              <a:t>inmejorables</a:t>
            </a:r>
            <a:r>
              <a:rPr lang="en-GB" sz="1600" dirty="0">
                <a:solidFill>
                  <a:srgbClr val="54A021">
                    <a:lumMod val="75000"/>
                  </a:srgbClr>
                </a:solidFill>
                <a:latin typeface="Trebuchet MS" panose="020B0603020202020204"/>
                <a:cs typeface="Arial" pitchFamily="34" charset="0"/>
              </a:rPr>
              <a:t> </a:t>
            </a:r>
            <a:r>
              <a:rPr lang="en-GB" sz="1600" dirty="0" err="1">
                <a:solidFill>
                  <a:srgbClr val="54A021">
                    <a:lumMod val="75000"/>
                  </a:srgbClr>
                </a:solidFill>
                <a:latin typeface="Trebuchet MS" panose="020B0603020202020204"/>
                <a:cs typeface="Arial" pitchFamily="34" charset="0"/>
              </a:rPr>
              <a:t>condiciones</a:t>
            </a:r>
            <a:r>
              <a:rPr lang="en-GB" sz="1600" dirty="0">
                <a:solidFill>
                  <a:srgbClr val="54A021">
                    <a:lumMod val="75000"/>
                  </a:srgbClr>
                </a:solidFill>
                <a:latin typeface="Trebuchet MS" panose="020B0603020202020204"/>
                <a:cs typeface="Arial" pitchFamily="34" charset="0"/>
              </a:rPr>
              <a:t> para las </a:t>
            </a:r>
            <a:r>
              <a:rPr lang="en-GB" sz="1600" dirty="0" err="1">
                <a:solidFill>
                  <a:srgbClr val="54A021">
                    <a:lumMod val="75000"/>
                  </a:srgbClr>
                </a:solidFill>
                <a:latin typeface="Trebuchet MS" panose="020B0603020202020204"/>
                <a:cs typeface="Arial" pitchFamily="34" charset="0"/>
              </a:rPr>
              <a:t>Plantaciones</a:t>
            </a:r>
            <a:r>
              <a:rPr lang="en-GB" sz="1600" dirty="0">
                <a:solidFill>
                  <a:srgbClr val="54A021">
                    <a:lumMod val="75000"/>
                  </a:srgbClr>
                </a:solidFill>
                <a:latin typeface="Trebuchet MS" panose="020B0603020202020204"/>
                <a:cs typeface="Arial" pitchFamily="34" charset="0"/>
              </a:rPr>
              <a:t> </a:t>
            </a:r>
            <a:r>
              <a:rPr lang="en-GB" sz="1600" dirty="0" err="1">
                <a:solidFill>
                  <a:srgbClr val="54A021">
                    <a:lumMod val="75000"/>
                  </a:srgbClr>
                </a:solidFill>
                <a:latin typeface="Trebuchet MS" panose="020B0603020202020204"/>
                <a:cs typeface="Arial" pitchFamily="34" charset="0"/>
              </a:rPr>
              <a:t>Forestales</a:t>
            </a:r>
            <a:r>
              <a:rPr lang="en-GB" sz="1600" dirty="0">
                <a:solidFill>
                  <a:srgbClr val="54A021">
                    <a:lumMod val="75000"/>
                  </a:srgbClr>
                </a:solidFill>
                <a:latin typeface="Trebuchet MS" panose="020B0603020202020204"/>
                <a:cs typeface="Arial" pitchFamily="34" charset="0"/>
              </a:rPr>
              <a:t>. La </a:t>
            </a:r>
            <a:r>
              <a:rPr lang="en-GB" sz="1600" dirty="0" err="1">
                <a:solidFill>
                  <a:srgbClr val="54A021">
                    <a:lumMod val="75000"/>
                  </a:srgbClr>
                </a:solidFill>
                <a:latin typeface="Trebuchet MS" panose="020B0603020202020204"/>
                <a:cs typeface="Arial" pitchFamily="34" charset="0"/>
              </a:rPr>
              <a:t>producción</a:t>
            </a:r>
            <a:r>
              <a:rPr lang="en-GB" sz="1600" dirty="0">
                <a:solidFill>
                  <a:srgbClr val="54A021">
                    <a:lumMod val="75000"/>
                  </a:srgbClr>
                </a:solidFill>
                <a:latin typeface="Trebuchet MS" panose="020B0603020202020204"/>
                <a:cs typeface="Arial" pitchFamily="34" charset="0"/>
              </a:rPr>
              <a:t> de </a:t>
            </a:r>
            <a:r>
              <a:rPr lang="en-GB" sz="1600" dirty="0" err="1">
                <a:solidFill>
                  <a:srgbClr val="54A021">
                    <a:lumMod val="75000"/>
                  </a:srgbClr>
                </a:solidFill>
                <a:latin typeface="Trebuchet MS" panose="020B0603020202020204"/>
                <a:cs typeface="Arial" pitchFamily="34" charset="0"/>
              </a:rPr>
              <a:t>los</a:t>
            </a:r>
            <a:r>
              <a:rPr lang="en-GB" sz="1600" dirty="0">
                <a:solidFill>
                  <a:srgbClr val="54A021">
                    <a:lumMod val="75000"/>
                  </a:srgbClr>
                </a:solidFill>
                <a:latin typeface="Trebuchet MS" panose="020B0603020202020204"/>
                <a:cs typeface="Arial" pitchFamily="34" charset="0"/>
              </a:rPr>
              <a:t> </a:t>
            </a:r>
            <a:r>
              <a:rPr lang="en-GB" sz="1600" dirty="0" err="1">
                <a:solidFill>
                  <a:srgbClr val="54A021">
                    <a:lumMod val="75000"/>
                  </a:srgbClr>
                </a:solidFill>
                <a:latin typeface="Trebuchet MS" panose="020B0603020202020204"/>
                <a:cs typeface="Arial" pitchFamily="34" charset="0"/>
              </a:rPr>
              <a:t>Bosques</a:t>
            </a:r>
            <a:r>
              <a:rPr lang="en-GB" sz="1600" dirty="0">
                <a:solidFill>
                  <a:srgbClr val="54A021">
                    <a:lumMod val="75000"/>
                  </a:srgbClr>
                </a:solidFill>
                <a:latin typeface="Trebuchet MS" panose="020B0603020202020204"/>
                <a:cs typeface="Arial" pitchFamily="34" charset="0"/>
              </a:rPr>
              <a:t> </a:t>
            </a:r>
            <a:r>
              <a:rPr lang="en-GB" sz="1600" dirty="0" err="1">
                <a:solidFill>
                  <a:srgbClr val="54A021">
                    <a:lumMod val="75000"/>
                  </a:srgbClr>
                </a:solidFill>
                <a:latin typeface="Trebuchet MS" panose="020B0603020202020204"/>
                <a:cs typeface="Arial" pitchFamily="34" charset="0"/>
              </a:rPr>
              <a:t>plantados</a:t>
            </a:r>
            <a:r>
              <a:rPr lang="en-GB" sz="1600" dirty="0">
                <a:solidFill>
                  <a:srgbClr val="54A021">
                    <a:lumMod val="75000"/>
                  </a:srgbClr>
                </a:solidFill>
                <a:latin typeface="Trebuchet MS" panose="020B0603020202020204"/>
                <a:cs typeface="Arial" pitchFamily="34" charset="0"/>
              </a:rPr>
              <a:t> </a:t>
            </a:r>
            <a:r>
              <a:rPr lang="en-GB" sz="1600" dirty="0" err="1">
                <a:solidFill>
                  <a:srgbClr val="54A021">
                    <a:lumMod val="75000"/>
                  </a:srgbClr>
                </a:solidFill>
                <a:latin typeface="Trebuchet MS" panose="020B0603020202020204"/>
                <a:cs typeface="Arial" pitchFamily="34" charset="0"/>
              </a:rPr>
              <a:t>es</a:t>
            </a:r>
            <a:r>
              <a:rPr lang="en-GB" sz="1600" dirty="0">
                <a:solidFill>
                  <a:srgbClr val="54A021">
                    <a:lumMod val="75000"/>
                  </a:srgbClr>
                </a:solidFill>
                <a:latin typeface="Trebuchet MS" panose="020B0603020202020204"/>
                <a:cs typeface="Arial" pitchFamily="34" charset="0"/>
              </a:rPr>
              <a:t> mayor que </a:t>
            </a:r>
            <a:r>
              <a:rPr lang="en-GB" sz="1600" dirty="0" err="1">
                <a:solidFill>
                  <a:srgbClr val="54A021">
                    <a:lumMod val="75000"/>
                  </a:srgbClr>
                </a:solidFill>
                <a:latin typeface="Trebuchet MS" panose="020B0603020202020204"/>
                <a:cs typeface="Arial" pitchFamily="34" charset="0"/>
              </a:rPr>
              <a:t>en</a:t>
            </a:r>
            <a:r>
              <a:rPr lang="en-GB" sz="1600" dirty="0">
                <a:solidFill>
                  <a:srgbClr val="54A021">
                    <a:lumMod val="75000"/>
                  </a:srgbClr>
                </a:solidFill>
                <a:latin typeface="Trebuchet MS" panose="020B0603020202020204"/>
                <a:cs typeface="Arial" pitchFamily="34" charset="0"/>
              </a:rPr>
              <a:t> </a:t>
            </a:r>
            <a:r>
              <a:rPr lang="en-GB" sz="1600" dirty="0" err="1">
                <a:solidFill>
                  <a:srgbClr val="54A021">
                    <a:lumMod val="75000"/>
                  </a:srgbClr>
                </a:solidFill>
                <a:latin typeface="Trebuchet MS" panose="020B0603020202020204"/>
                <a:cs typeface="Arial" pitchFamily="34" charset="0"/>
              </a:rPr>
              <a:t>Países</a:t>
            </a:r>
            <a:r>
              <a:rPr lang="en-GB" sz="1600" dirty="0">
                <a:solidFill>
                  <a:srgbClr val="54A021">
                    <a:lumMod val="75000"/>
                  </a:srgbClr>
                </a:solidFill>
                <a:latin typeface="Trebuchet MS" panose="020B0603020202020204"/>
                <a:cs typeface="Arial" pitchFamily="34" charset="0"/>
              </a:rPr>
              <a:t> </a:t>
            </a:r>
            <a:r>
              <a:rPr lang="en-GB" sz="1600" dirty="0" err="1">
                <a:solidFill>
                  <a:srgbClr val="54A021">
                    <a:lumMod val="75000"/>
                  </a:srgbClr>
                </a:solidFill>
                <a:latin typeface="Trebuchet MS" panose="020B0603020202020204"/>
                <a:cs typeface="Arial" pitchFamily="34" charset="0"/>
              </a:rPr>
              <a:t>vecinos</a:t>
            </a:r>
            <a:r>
              <a:rPr lang="en-GB" sz="1600" dirty="0">
                <a:solidFill>
                  <a:srgbClr val="54A021">
                    <a:lumMod val="75000"/>
                  </a:srgbClr>
                </a:solidFill>
                <a:latin typeface="Trebuchet MS" panose="020B0603020202020204"/>
                <a:cs typeface="Arial" pitchFamily="34" charset="0"/>
              </a:rPr>
              <a:t> y </a:t>
            </a:r>
            <a:r>
              <a:rPr lang="en-GB" sz="1600" dirty="0" err="1">
                <a:solidFill>
                  <a:srgbClr val="54A021">
                    <a:lumMod val="75000"/>
                  </a:srgbClr>
                </a:solidFill>
                <a:latin typeface="Trebuchet MS" panose="020B0603020202020204"/>
                <a:cs typeface="Arial" pitchFamily="34" charset="0"/>
              </a:rPr>
              <a:t>en</a:t>
            </a:r>
            <a:r>
              <a:rPr lang="en-GB" sz="1600" dirty="0">
                <a:solidFill>
                  <a:srgbClr val="54A021">
                    <a:lumMod val="75000"/>
                  </a:srgbClr>
                </a:solidFill>
                <a:latin typeface="Trebuchet MS" panose="020B0603020202020204"/>
                <a:cs typeface="Arial" pitchFamily="34" charset="0"/>
              </a:rPr>
              <a:t> la </a:t>
            </a:r>
            <a:r>
              <a:rPr lang="en-GB" sz="1600" dirty="0" err="1">
                <a:solidFill>
                  <a:srgbClr val="54A021">
                    <a:lumMod val="75000"/>
                  </a:srgbClr>
                </a:solidFill>
                <a:latin typeface="Trebuchet MS" panose="020B0603020202020204"/>
                <a:cs typeface="Arial" pitchFamily="34" charset="0"/>
              </a:rPr>
              <a:t>mayoría</a:t>
            </a:r>
            <a:r>
              <a:rPr lang="en-GB" sz="1600" dirty="0">
                <a:solidFill>
                  <a:srgbClr val="54A021">
                    <a:lumMod val="75000"/>
                  </a:srgbClr>
                </a:solidFill>
                <a:latin typeface="Trebuchet MS" panose="020B0603020202020204"/>
                <a:cs typeface="Arial" pitchFamily="34" charset="0"/>
              </a:rPr>
              <a:t> de </a:t>
            </a:r>
            <a:r>
              <a:rPr lang="en-GB" sz="1600" dirty="0" err="1">
                <a:solidFill>
                  <a:srgbClr val="54A021">
                    <a:lumMod val="75000"/>
                  </a:srgbClr>
                </a:solidFill>
                <a:latin typeface="Trebuchet MS" panose="020B0603020202020204"/>
                <a:cs typeface="Arial" pitchFamily="34" charset="0"/>
              </a:rPr>
              <a:t>otros</a:t>
            </a:r>
            <a:r>
              <a:rPr lang="en-GB" sz="1600" dirty="0">
                <a:solidFill>
                  <a:srgbClr val="54A021">
                    <a:lumMod val="75000"/>
                  </a:srgbClr>
                </a:solidFill>
                <a:latin typeface="Trebuchet MS" panose="020B0603020202020204"/>
                <a:cs typeface="Arial" pitchFamily="34" charset="0"/>
              </a:rPr>
              <a:t> </a:t>
            </a:r>
            <a:r>
              <a:rPr lang="en-GB" sz="1600" dirty="0" err="1">
                <a:solidFill>
                  <a:srgbClr val="54A021">
                    <a:lumMod val="75000"/>
                  </a:srgbClr>
                </a:solidFill>
                <a:latin typeface="Trebuchet MS" panose="020B0603020202020204"/>
                <a:cs typeface="Arial" pitchFamily="34" charset="0"/>
              </a:rPr>
              <a:t>Países</a:t>
            </a:r>
            <a:r>
              <a:rPr lang="en-GB" sz="1600" dirty="0">
                <a:solidFill>
                  <a:srgbClr val="54A021">
                    <a:lumMod val="75000"/>
                  </a:srgbClr>
                </a:solidFill>
                <a:latin typeface="Trebuchet MS" panose="020B0603020202020204"/>
                <a:cs typeface="Arial" pitchFamily="34" charset="0"/>
              </a:rPr>
              <a:t>, y </a:t>
            </a:r>
            <a:r>
              <a:rPr lang="en-GB" sz="1600" dirty="0" err="1">
                <a:solidFill>
                  <a:srgbClr val="54A021">
                    <a:lumMod val="75000"/>
                  </a:srgbClr>
                </a:solidFill>
                <a:latin typeface="Trebuchet MS" panose="020B0603020202020204"/>
                <a:cs typeface="Arial" pitchFamily="34" charset="0"/>
              </a:rPr>
              <a:t>los</a:t>
            </a:r>
            <a:r>
              <a:rPr lang="en-GB" sz="1600" dirty="0">
                <a:solidFill>
                  <a:srgbClr val="54A021">
                    <a:lumMod val="75000"/>
                  </a:srgbClr>
                </a:solidFill>
                <a:latin typeface="Trebuchet MS" panose="020B0603020202020204"/>
                <a:cs typeface="Arial" pitchFamily="34" charset="0"/>
              </a:rPr>
              <a:t> </a:t>
            </a:r>
            <a:r>
              <a:rPr lang="en-GB" sz="1600" dirty="0" err="1">
                <a:solidFill>
                  <a:srgbClr val="54A021">
                    <a:lumMod val="75000"/>
                  </a:srgbClr>
                </a:solidFill>
                <a:latin typeface="Trebuchet MS" panose="020B0603020202020204"/>
                <a:cs typeface="Arial" pitchFamily="34" charset="0"/>
              </a:rPr>
              <a:t>tiempos</a:t>
            </a:r>
            <a:r>
              <a:rPr lang="en-GB" sz="1600" dirty="0">
                <a:solidFill>
                  <a:srgbClr val="54A021">
                    <a:lumMod val="75000"/>
                  </a:srgbClr>
                </a:solidFill>
                <a:latin typeface="Trebuchet MS" panose="020B0603020202020204"/>
                <a:cs typeface="Arial" pitchFamily="34" charset="0"/>
              </a:rPr>
              <a:t> de </a:t>
            </a:r>
            <a:r>
              <a:rPr lang="en-GB" sz="1600" dirty="0" err="1">
                <a:solidFill>
                  <a:srgbClr val="54A021">
                    <a:lumMod val="75000"/>
                  </a:srgbClr>
                </a:solidFill>
                <a:latin typeface="Trebuchet MS" panose="020B0603020202020204"/>
                <a:cs typeface="Arial" pitchFamily="34" charset="0"/>
              </a:rPr>
              <a:t>crecimiento</a:t>
            </a:r>
            <a:r>
              <a:rPr lang="en-GB" sz="1600" dirty="0">
                <a:solidFill>
                  <a:srgbClr val="54A021">
                    <a:lumMod val="75000"/>
                  </a:srgbClr>
                </a:solidFill>
                <a:latin typeface="Trebuchet MS" panose="020B0603020202020204"/>
                <a:cs typeface="Arial" pitchFamily="34" charset="0"/>
              </a:rPr>
              <a:t> de </a:t>
            </a:r>
            <a:r>
              <a:rPr lang="en-GB" sz="1600" dirty="0" err="1">
                <a:solidFill>
                  <a:srgbClr val="54A021">
                    <a:lumMod val="75000"/>
                  </a:srgbClr>
                </a:solidFill>
                <a:latin typeface="Trebuchet MS" panose="020B0603020202020204"/>
                <a:cs typeface="Arial" pitchFamily="34" charset="0"/>
              </a:rPr>
              <a:t>los</a:t>
            </a:r>
            <a:r>
              <a:rPr lang="en-GB" sz="1600" dirty="0">
                <a:solidFill>
                  <a:srgbClr val="54A021">
                    <a:lumMod val="75000"/>
                  </a:srgbClr>
                </a:solidFill>
                <a:latin typeface="Trebuchet MS" panose="020B0603020202020204"/>
                <a:cs typeface="Arial" pitchFamily="34" charset="0"/>
              </a:rPr>
              <a:t> </a:t>
            </a:r>
            <a:r>
              <a:rPr lang="en-GB" sz="1600" dirty="0" err="1">
                <a:solidFill>
                  <a:srgbClr val="54A021">
                    <a:lumMod val="75000"/>
                  </a:srgbClr>
                </a:solidFill>
                <a:latin typeface="Trebuchet MS" panose="020B0603020202020204"/>
                <a:cs typeface="Arial" pitchFamily="34" charset="0"/>
              </a:rPr>
              <a:t>árboles</a:t>
            </a:r>
            <a:r>
              <a:rPr lang="en-GB" sz="1600" dirty="0">
                <a:solidFill>
                  <a:srgbClr val="54A021">
                    <a:lumMod val="75000"/>
                  </a:srgbClr>
                </a:solidFill>
                <a:latin typeface="Trebuchet MS" panose="020B0603020202020204"/>
                <a:cs typeface="Arial" pitchFamily="34" charset="0"/>
              </a:rPr>
              <a:t> son </a:t>
            </a:r>
            <a:r>
              <a:rPr lang="en-GB" sz="1600" dirty="0" err="1">
                <a:solidFill>
                  <a:srgbClr val="54A021">
                    <a:lumMod val="75000"/>
                  </a:srgbClr>
                </a:solidFill>
                <a:latin typeface="Trebuchet MS" panose="020B0603020202020204"/>
                <a:cs typeface="Arial" pitchFamily="34" charset="0"/>
              </a:rPr>
              <a:t>menores</a:t>
            </a:r>
            <a:r>
              <a:rPr lang="en-GB" sz="1600" dirty="0">
                <a:solidFill>
                  <a:srgbClr val="54A021">
                    <a:lumMod val="75000"/>
                  </a:srgbClr>
                </a:solidFill>
                <a:latin typeface="Trebuchet MS" panose="020B0603020202020204"/>
                <a:cs typeface="Arial" pitchFamily="34" charset="0"/>
              </a:rPr>
              <a:t>. </a:t>
            </a:r>
            <a:endParaRPr lang="en-GB" sz="1600" dirty="0" smtClean="0">
              <a:solidFill>
                <a:srgbClr val="54A021">
                  <a:lumMod val="75000"/>
                </a:srgbClr>
              </a:solidFill>
              <a:latin typeface="Trebuchet MS" panose="020B0603020202020204"/>
              <a:cs typeface="Arial" pitchFamily="34" charset="0"/>
            </a:endParaRPr>
          </a:p>
          <a:p>
            <a:endParaRPr lang="en-GB" sz="1600" dirty="0">
              <a:solidFill>
                <a:srgbClr val="54A021">
                  <a:lumMod val="75000"/>
                </a:srgbClr>
              </a:solidFill>
              <a:latin typeface="Trebuchet MS" panose="020B0603020202020204"/>
              <a:cs typeface="Arial" pitchFamily="34" charset="0"/>
            </a:endParaRPr>
          </a:p>
          <a:p>
            <a:r>
              <a:rPr lang="en-GB" sz="1600" dirty="0" err="1" smtClean="0">
                <a:solidFill>
                  <a:srgbClr val="54A021">
                    <a:lumMod val="75000"/>
                  </a:srgbClr>
                </a:solidFill>
                <a:latin typeface="Trebuchet MS" panose="020B0603020202020204"/>
                <a:cs typeface="Arial" pitchFamily="34" charset="0"/>
              </a:rPr>
              <a:t>Una</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opción</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valedera</a:t>
            </a:r>
            <a:r>
              <a:rPr lang="en-GB" sz="1600" dirty="0" smtClean="0">
                <a:solidFill>
                  <a:srgbClr val="54A021">
                    <a:lumMod val="75000"/>
                  </a:srgbClr>
                </a:solidFill>
                <a:latin typeface="Trebuchet MS" panose="020B0603020202020204"/>
                <a:cs typeface="Arial" pitchFamily="34" charset="0"/>
              </a:rPr>
              <a:t> para </a:t>
            </a:r>
            <a:r>
              <a:rPr lang="en-GB" sz="1600" dirty="0" err="1" smtClean="0">
                <a:solidFill>
                  <a:srgbClr val="54A021">
                    <a:lumMod val="75000"/>
                  </a:srgbClr>
                </a:solidFill>
                <a:latin typeface="Trebuchet MS" panose="020B0603020202020204"/>
                <a:cs typeface="Arial" pitchFamily="34" charset="0"/>
              </a:rPr>
              <a:t>facilitar</a:t>
            </a:r>
            <a:r>
              <a:rPr lang="en-GB" sz="1600" dirty="0" smtClean="0">
                <a:solidFill>
                  <a:srgbClr val="54A021">
                    <a:lumMod val="75000"/>
                  </a:srgbClr>
                </a:solidFill>
                <a:latin typeface="Trebuchet MS" panose="020B0603020202020204"/>
                <a:cs typeface="Arial" pitchFamily="34" charset="0"/>
              </a:rPr>
              <a:t> las </a:t>
            </a:r>
            <a:r>
              <a:rPr lang="en-GB" sz="1600" dirty="0" err="1" smtClean="0">
                <a:solidFill>
                  <a:srgbClr val="54A021">
                    <a:lumMod val="75000"/>
                  </a:srgbClr>
                </a:solidFill>
                <a:latin typeface="Trebuchet MS" panose="020B0603020202020204"/>
                <a:cs typeface="Arial" pitchFamily="34" charset="0"/>
              </a:rPr>
              <a:t>Plantaciones</a:t>
            </a:r>
            <a:r>
              <a:rPr lang="en-GB" sz="1600" dirty="0" smtClean="0">
                <a:solidFill>
                  <a:srgbClr val="54A021">
                    <a:lumMod val="75000"/>
                  </a:srgbClr>
                </a:solidFill>
                <a:latin typeface="Trebuchet MS" panose="020B0603020202020204"/>
                <a:cs typeface="Arial" pitchFamily="34" charset="0"/>
              </a:rPr>
              <a:t> </a:t>
            </a:r>
            <a:r>
              <a:rPr lang="en-GB" sz="1600" dirty="0" err="1">
                <a:solidFill>
                  <a:srgbClr val="54A021">
                    <a:lumMod val="75000"/>
                  </a:srgbClr>
                </a:solidFill>
                <a:latin typeface="Trebuchet MS" panose="020B0603020202020204"/>
                <a:cs typeface="Arial" pitchFamily="34" charset="0"/>
              </a:rPr>
              <a:t>F</a:t>
            </a:r>
            <a:r>
              <a:rPr lang="en-GB" sz="1600" dirty="0" err="1" smtClean="0">
                <a:solidFill>
                  <a:srgbClr val="54A021">
                    <a:lumMod val="75000"/>
                  </a:srgbClr>
                </a:solidFill>
                <a:latin typeface="Trebuchet MS" panose="020B0603020202020204"/>
                <a:cs typeface="Arial" pitchFamily="34" charset="0"/>
              </a:rPr>
              <a:t>orestales</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puede</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resultar</a:t>
            </a:r>
            <a:r>
              <a:rPr lang="en-GB" sz="1600" dirty="0" smtClean="0">
                <a:solidFill>
                  <a:srgbClr val="54A021">
                    <a:lumMod val="75000"/>
                  </a:srgbClr>
                </a:solidFill>
                <a:latin typeface="Trebuchet MS" panose="020B0603020202020204"/>
                <a:cs typeface="Arial" pitchFamily="34" charset="0"/>
              </a:rPr>
              <a:t> la </a:t>
            </a:r>
            <a:r>
              <a:rPr lang="en-GB" sz="1600" dirty="0" err="1" smtClean="0">
                <a:solidFill>
                  <a:srgbClr val="54A021">
                    <a:lumMod val="75000"/>
                  </a:srgbClr>
                </a:solidFill>
                <a:latin typeface="Trebuchet MS" panose="020B0603020202020204"/>
                <a:cs typeface="Arial" pitchFamily="34" charset="0"/>
              </a:rPr>
              <a:t>implementación</a:t>
            </a:r>
            <a:r>
              <a:rPr lang="en-GB" sz="1600" dirty="0" smtClean="0">
                <a:solidFill>
                  <a:srgbClr val="54A021">
                    <a:lumMod val="75000"/>
                  </a:srgbClr>
                </a:solidFill>
                <a:latin typeface="Trebuchet MS" panose="020B0603020202020204"/>
                <a:cs typeface="Arial" pitchFamily="34" charset="0"/>
              </a:rPr>
              <a:t> de </a:t>
            </a:r>
            <a:r>
              <a:rPr lang="en-GB" sz="1600" dirty="0" err="1" smtClean="0">
                <a:solidFill>
                  <a:srgbClr val="54A021">
                    <a:lumMod val="75000"/>
                  </a:srgbClr>
                </a:solidFill>
                <a:latin typeface="Trebuchet MS" panose="020B0603020202020204"/>
                <a:cs typeface="Arial" pitchFamily="34" charset="0"/>
              </a:rPr>
              <a:t>Sistemas</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Silvopastoriles</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en</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proyectos</a:t>
            </a:r>
            <a:r>
              <a:rPr lang="en-GB" sz="1600" dirty="0" smtClean="0">
                <a:solidFill>
                  <a:srgbClr val="54A021">
                    <a:lumMod val="75000"/>
                  </a:srgbClr>
                </a:solidFill>
                <a:latin typeface="Trebuchet MS" panose="020B0603020202020204"/>
                <a:cs typeface="Arial" pitchFamily="34" charset="0"/>
              </a:rPr>
              <a:t> de </a:t>
            </a:r>
            <a:r>
              <a:rPr lang="en-GB" sz="1600" dirty="0" err="1" smtClean="0">
                <a:solidFill>
                  <a:srgbClr val="54A021">
                    <a:lumMod val="75000"/>
                  </a:srgbClr>
                </a:solidFill>
                <a:latin typeface="Trebuchet MS" panose="020B0603020202020204"/>
                <a:cs typeface="Arial" pitchFamily="34" charset="0"/>
              </a:rPr>
              <a:t>Inversión</a:t>
            </a:r>
            <a:r>
              <a:rPr lang="en-GB" sz="1600" dirty="0" smtClean="0">
                <a:solidFill>
                  <a:srgbClr val="54A021">
                    <a:lumMod val="75000"/>
                  </a:srgbClr>
                </a:solidFill>
                <a:latin typeface="Trebuchet MS" panose="020B0603020202020204"/>
                <a:cs typeface="Arial" pitchFamily="34" charset="0"/>
              </a:rPr>
              <a:t> para </a:t>
            </a:r>
            <a:r>
              <a:rPr lang="en-GB" sz="1600" dirty="0" err="1" smtClean="0">
                <a:solidFill>
                  <a:srgbClr val="54A021">
                    <a:lumMod val="75000"/>
                  </a:srgbClr>
                </a:solidFill>
                <a:latin typeface="Trebuchet MS" panose="020B0603020202020204"/>
                <a:cs typeface="Arial" pitchFamily="34" charset="0"/>
              </a:rPr>
              <a:t>medianos</a:t>
            </a:r>
            <a:r>
              <a:rPr lang="en-GB" sz="1600" dirty="0" smtClean="0">
                <a:solidFill>
                  <a:srgbClr val="54A021">
                    <a:lumMod val="75000"/>
                  </a:srgbClr>
                </a:solidFill>
                <a:latin typeface="Trebuchet MS" panose="020B0603020202020204"/>
                <a:cs typeface="Arial" pitchFamily="34" charset="0"/>
              </a:rPr>
              <a:t> y </a:t>
            </a:r>
            <a:r>
              <a:rPr lang="en-GB" sz="1600" dirty="0" err="1" smtClean="0">
                <a:solidFill>
                  <a:srgbClr val="54A021">
                    <a:lumMod val="75000"/>
                  </a:srgbClr>
                </a:solidFill>
                <a:latin typeface="Trebuchet MS" panose="020B0603020202020204"/>
                <a:cs typeface="Arial" pitchFamily="34" charset="0"/>
              </a:rPr>
              <a:t>grandes</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inversionistas</a:t>
            </a:r>
            <a:r>
              <a:rPr lang="en-GB" sz="1600" dirty="0" smtClean="0">
                <a:solidFill>
                  <a:srgbClr val="54A021">
                    <a:lumMod val="75000"/>
                  </a:srgbClr>
                </a:solidFill>
                <a:latin typeface="Trebuchet MS" panose="020B0603020202020204"/>
                <a:cs typeface="Arial" pitchFamily="34" charset="0"/>
              </a:rPr>
              <a:t>. </a:t>
            </a:r>
          </a:p>
          <a:p>
            <a:endParaRPr lang="en-GB" sz="1600" dirty="0">
              <a:solidFill>
                <a:srgbClr val="54A021">
                  <a:lumMod val="75000"/>
                </a:srgbClr>
              </a:solidFill>
              <a:latin typeface="Trebuchet MS" panose="020B0603020202020204"/>
              <a:cs typeface="Arial" pitchFamily="34" charset="0"/>
            </a:endParaRPr>
          </a:p>
          <a:p>
            <a:r>
              <a:rPr lang="en-GB" sz="1600" dirty="0" err="1" smtClean="0">
                <a:solidFill>
                  <a:srgbClr val="54A021">
                    <a:lumMod val="75000"/>
                  </a:srgbClr>
                </a:solidFill>
                <a:latin typeface="Trebuchet MS" panose="020B0603020202020204"/>
                <a:cs typeface="Arial" pitchFamily="34" charset="0"/>
              </a:rPr>
              <a:t>Otra</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opción</a:t>
            </a:r>
            <a:r>
              <a:rPr lang="en-GB" sz="1600" dirty="0" smtClean="0">
                <a:solidFill>
                  <a:srgbClr val="54A021">
                    <a:lumMod val="75000"/>
                  </a:srgbClr>
                </a:solidFill>
                <a:latin typeface="Trebuchet MS" panose="020B0603020202020204"/>
                <a:cs typeface="Arial" pitchFamily="34" charset="0"/>
              </a:rPr>
              <a:t> que a </a:t>
            </a:r>
            <a:r>
              <a:rPr lang="en-GB" sz="1600" dirty="0" err="1" smtClean="0">
                <a:solidFill>
                  <a:srgbClr val="54A021">
                    <a:lumMod val="75000"/>
                  </a:srgbClr>
                </a:solidFill>
                <a:latin typeface="Trebuchet MS" panose="020B0603020202020204"/>
                <a:cs typeface="Arial" pitchFamily="34" charset="0"/>
              </a:rPr>
              <a:t>considerar</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es</a:t>
            </a:r>
            <a:r>
              <a:rPr lang="en-GB" sz="1600" dirty="0" smtClean="0">
                <a:solidFill>
                  <a:srgbClr val="54A021">
                    <a:lumMod val="75000"/>
                  </a:srgbClr>
                </a:solidFill>
                <a:latin typeface="Trebuchet MS" panose="020B0603020202020204"/>
                <a:cs typeface="Arial" pitchFamily="34" charset="0"/>
              </a:rPr>
              <a:t> la </a:t>
            </a:r>
            <a:r>
              <a:rPr lang="en-GB" sz="1600" dirty="0" err="1" smtClean="0">
                <a:solidFill>
                  <a:srgbClr val="54A021">
                    <a:lumMod val="75000"/>
                  </a:srgbClr>
                </a:solidFill>
                <a:latin typeface="Trebuchet MS" panose="020B0603020202020204"/>
                <a:cs typeface="Arial" pitchFamily="34" charset="0"/>
              </a:rPr>
              <a:t>promoción</a:t>
            </a:r>
            <a:r>
              <a:rPr lang="en-GB" sz="1600" dirty="0" smtClean="0">
                <a:solidFill>
                  <a:srgbClr val="54A021">
                    <a:lumMod val="75000"/>
                  </a:srgbClr>
                </a:solidFill>
                <a:latin typeface="Trebuchet MS" panose="020B0603020202020204"/>
                <a:cs typeface="Arial" pitchFamily="34" charset="0"/>
              </a:rPr>
              <a:t> de </a:t>
            </a:r>
            <a:r>
              <a:rPr lang="en-GB" sz="1600" dirty="0" err="1" smtClean="0">
                <a:solidFill>
                  <a:srgbClr val="54A021">
                    <a:lumMod val="75000"/>
                  </a:srgbClr>
                </a:solidFill>
                <a:latin typeface="Trebuchet MS" panose="020B0603020202020204"/>
                <a:cs typeface="Arial" pitchFamily="34" charset="0"/>
              </a:rPr>
              <a:t>Plantaciones</a:t>
            </a:r>
            <a:r>
              <a:rPr lang="en-GB" sz="1600" dirty="0" smtClean="0">
                <a:solidFill>
                  <a:srgbClr val="54A021">
                    <a:lumMod val="75000"/>
                  </a:srgbClr>
                </a:solidFill>
                <a:latin typeface="Trebuchet MS" panose="020B0603020202020204"/>
                <a:cs typeface="Arial" pitchFamily="34" charset="0"/>
              </a:rPr>
              <a:t> de </a:t>
            </a:r>
            <a:r>
              <a:rPr lang="en-GB" sz="1600" dirty="0" err="1" smtClean="0">
                <a:solidFill>
                  <a:srgbClr val="54A021">
                    <a:lumMod val="75000"/>
                  </a:srgbClr>
                </a:solidFill>
                <a:latin typeface="Trebuchet MS" panose="020B0603020202020204"/>
                <a:cs typeface="Arial" pitchFamily="34" charset="0"/>
              </a:rPr>
              <a:t>Árboles</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en</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fincas</a:t>
            </a:r>
            <a:r>
              <a:rPr lang="en-GB" sz="1600" dirty="0" smtClean="0">
                <a:solidFill>
                  <a:srgbClr val="54A021">
                    <a:lumMod val="75000"/>
                  </a:srgbClr>
                </a:solidFill>
                <a:latin typeface="Trebuchet MS" panose="020B0603020202020204"/>
                <a:cs typeface="Arial" pitchFamily="34" charset="0"/>
              </a:rPr>
              <a:t> de </a:t>
            </a:r>
            <a:r>
              <a:rPr lang="en-GB" sz="1600" dirty="0" err="1" smtClean="0">
                <a:solidFill>
                  <a:srgbClr val="54A021">
                    <a:lumMod val="75000"/>
                  </a:srgbClr>
                </a:solidFill>
                <a:latin typeface="Trebuchet MS" panose="020B0603020202020204"/>
                <a:cs typeface="Arial" pitchFamily="34" charset="0"/>
              </a:rPr>
              <a:t>pequeños</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Productores</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Ganaderos</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dueños</a:t>
            </a:r>
            <a:r>
              <a:rPr lang="en-GB" sz="1600" dirty="0" smtClean="0">
                <a:solidFill>
                  <a:srgbClr val="54A021">
                    <a:lumMod val="75000"/>
                  </a:srgbClr>
                </a:solidFill>
                <a:latin typeface="Trebuchet MS" panose="020B0603020202020204"/>
                <a:cs typeface="Arial" pitchFamily="34" charset="0"/>
              </a:rPr>
              <a:t> de </a:t>
            </a:r>
            <a:r>
              <a:rPr lang="en-GB" sz="1600" dirty="0" err="1" smtClean="0">
                <a:solidFill>
                  <a:srgbClr val="54A021">
                    <a:lumMod val="75000"/>
                  </a:srgbClr>
                </a:solidFill>
                <a:latin typeface="Trebuchet MS" panose="020B0603020202020204"/>
                <a:cs typeface="Arial" pitchFamily="34" charset="0"/>
              </a:rPr>
              <a:t>fincas</a:t>
            </a:r>
            <a:r>
              <a:rPr lang="en-GB" sz="1600" dirty="0" smtClean="0">
                <a:solidFill>
                  <a:srgbClr val="54A021">
                    <a:lumMod val="75000"/>
                  </a:srgbClr>
                </a:solidFill>
                <a:latin typeface="Trebuchet MS" panose="020B0603020202020204"/>
                <a:cs typeface="Arial" pitchFamily="34" charset="0"/>
              </a:rPr>
              <a:t>.  Las </a:t>
            </a:r>
            <a:r>
              <a:rPr lang="en-GB" sz="1600" dirty="0" err="1" smtClean="0">
                <a:solidFill>
                  <a:srgbClr val="54A021">
                    <a:lumMod val="75000"/>
                  </a:srgbClr>
                </a:solidFill>
                <a:latin typeface="Trebuchet MS" panose="020B0603020202020204"/>
                <a:cs typeface="Arial" pitchFamily="34" charset="0"/>
              </a:rPr>
              <a:t>estadísticas</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sobre</a:t>
            </a:r>
            <a:r>
              <a:rPr lang="en-GB" sz="1600" dirty="0" smtClean="0">
                <a:solidFill>
                  <a:srgbClr val="54A021">
                    <a:lumMod val="75000"/>
                  </a:srgbClr>
                </a:solidFill>
                <a:latin typeface="Trebuchet MS" panose="020B0603020202020204"/>
                <a:cs typeface="Arial" pitchFamily="34" charset="0"/>
              </a:rPr>
              <a:t> la </a:t>
            </a:r>
            <a:r>
              <a:rPr lang="en-GB" sz="1600" dirty="0" err="1" smtClean="0">
                <a:solidFill>
                  <a:srgbClr val="54A021">
                    <a:lumMod val="75000"/>
                  </a:srgbClr>
                </a:solidFill>
                <a:latin typeface="Trebuchet MS" panose="020B0603020202020204"/>
                <a:cs typeface="Arial" pitchFamily="34" charset="0"/>
              </a:rPr>
              <a:t>estructura</a:t>
            </a:r>
            <a:r>
              <a:rPr lang="en-GB" sz="1600" dirty="0" smtClean="0">
                <a:solidFill>
                  <a:srgbClr val="54A021">
                    <a:lumMod val="75000"/>
                  </a:srgbClr>
                </a:solidFill>
                <a:latin typeface="Trebuchet MS" panose="020B0603020202020204"/>
                <a:cs typeface="Arial" pitchFamily="34" charset="0"/>
              </a:rPr>
              <a:t> de </a:t>
            </a:r>
            <a:r>
              <a:rPr lang="en-GB" sz="1600" dirty="0" err="1" smtClean="0">
                <a:solidFill>
                  <a:srgbClr val="54A021">
                    <a:lumMod val="75000"/>
                  </a:srgbClr>
                </a:solidFill>
                <a:latin typeface="Trebuchet MS" panose="020B0603020202020204"/>
                <a:cs typeface="Arial" pitchFamily="34" charset="0"/>
              </a:rPr>
              <a:t>dimensiones</a:t>
            </a:r>
            <a:r>
              <a:rPr lang="en-GB" sz="1600" dirty="0" smtClean="0">
                <a:solidFill>
                  <a:srgbClr val="54A021">
                    <a:lumMod val="75000"/>
                  </a:srgbClr>
                </a:solidFill>
                <a:latin typeface="Trebuchet MS" panose="020B0603020202020204"/>
                <a:cs typeface="Arial" pitchFamily="34" charset="0"/>
              </a:rPr>
              <a:t> y </a:t>
            </a:r>
            <a:r>
              <a:rPr lang="en-GB" sz="1600" dirty="0" err="1" smtClean="0">
                <a:solidFill>
                  <a:srgbClr val="54A021">
                    <a:lumMod val="75000"/>
                  </a:srgbClr>
                </a:solidFill>
                <a:latin typeface="Trebuchet MS" panose="020B0603020202020204"/>
                <a:cs typeface="Arial" pitchFamily="34" charset="0"/>
              </a:rPr>
              <a:t>cantidades</a:t>
            </a:r>
            <a:r>
              <a:rPr lang="en-GB" sz="1600" dirty="0" smtClean="0">
                <a:solidFill>
                  <a:srgbClr val="54A021">
                    <a:lumMod val="75000"/>
                  </a:srgbClr>
                </a:solidFill>
                <a:latin typeface="Trebuchet MS" panose="020B0603020202020204"/>
                <a:cs typeface="Arial" pitchFamily="34" charset="0"/>
              </a:rPr>
              <a:t> de </a:t>
            </a:r>
            <a:r>
              <a:rPr lang="en-GB" sz="1600" dirty="0" err="1" smtClean="0">
                <a:solidFill>
                  <a:srgbClr val="54A021">
                    <a:lumMod val="75000"/>
                  </a:srgbClr>
                </a:solidFill>
                <a:latin typeface="Trebuchet MS" panose="020B0603020202020204"/>
                <a:cs typeface="Arial" pitchFamily="34" charset="0"/>
              </a:rPr>
              <a:t>productores</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Ganaderos</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indican</a:t>
            </a:r>
            <a:r>
              <a:rPr lang="en-GB" sz="1600" dirty="0" smtClean="0">
                <a:solidFill>
                  <a:srgbClr val="54A021">
                    <a:lumMod val="75000"/>
                  </a:srgbClr>
                </a:solidFill>
                <a:latin typeface="Trebuchet MS" panose="020B0603020202020204"/>
                <a:cs typeface="Arial" pitchFamily="34" charset="0"/>
              </a:rPr>
              <a:t> </a:t>
            </a:r>
            <a:r>
              <a:rPr lang="en-GB" sz="1600" dirty="0" err="1" smtClean="0">
                <a:solidFill>
                  <a:srgbClr val="54A021">
                    <a:lumMod val="75000"/>
                  </a:srgbClr>
                </a:solidFill>
                <a:latin typeface="Trebuchet MS" panose="020B0603020202020204"/>
                <a:cs typeface="Arial" pitchFamily="34" charset="0"/>
              </a:rPr>
              <a:t>oportunidades</a:t>
            </a:r>
            <a:r>
              <a:rPr lang="en-GB" sz="1600" dirty="0" smtClean="0">
                <a:solidFill>
                  <a:srgbClr val="54A021">
                    <a:lumMod val="75000"/>
                  </a:srgbClr>
                </a:solidFill>
                <a:latin typeface="Trebuchet MS" panose="020B0603020202020204"/>
                <a:cs typeface="Arial" pitchFamily="34" charset="0"/>
              </a:rPr>
              <a:t> a </a:t>
            </a:r>
            <a:r>
              <a:rPr lang="en-GB" sz="1600" dirty="0" err="1" smtClean="0">
                <a:solidFill>
                  <a:srgbClr val="54A021">
                    <a:lumMod val="75000"/>
                  </a:srgbClr>
                </a:solidFill>
                <a:latin typeface="Trebuchet MS" panose="020B0603020202020204"/>
                <a:cs typeface="Arial" pitchFamily="34" charset="0"/>
              </a:rPr>
              <a:t>considerar</a:t>
            </a:r>
            <a:r>
              <a:rPr lang="en-GB" sz="1600" dirty="0" smtClean="0">
                <a:solidFill>
                  <a:srgbClr val="54A021">
                    <a:lumMod val="75000"/>
                  </a:srgbClr>
                </a:solidFill>
                <a:latin typeface="Trebuchet MS" panose="020B0603020202020204"/>
                <a:cs typeface="Arial" pitchFamily="34" charset="0"/>
              </a:rPr>
              <a:t>.</a:t>
            </a:r>
          </a:p>
          <a:p>
            <a:r>
              <a:rPr lang="en-GB" sz="1600" dirty="0" smtClean="0">
                <a:solidFill>
                  <a:srgbClr val="54A021">
                    <a:lumMod val="75000"/>
                  </a:srgbClr>
                </a:solidFill>
                <a:latin typeface="Trebuchet MS" panose="020B0603020202020204"/>
                <a:cs typeface="Arial" pitchFamily="34" charset="0"/>
              </a:rPr>
              <a:t>   </a:t>
            </a:r>
            <a:endParaRPr lang="en-GB" sz="1600" dirty="0">
              <a:solidFill>
                <a:srgbClr val="54A021">
                  <a:lumMod val="75000"/>
                </a:srgbClr>
              </a:solidFill>
              <a:cs typeface="Arial" pitchFamily="34" charset="0"/>
            </a:endParaRPr>
          </a:p>
          <a:p>
            <a:r>
              <a:rPr lang="en-GB" sz="1600" b="1" dirty="0">
                <a:solidFill>
                  <a:srgbClr val="54A021">
                    <a:lumMod val="75000"/>
                  </a:srgbClr>
                </a:solidFill>
                <a:cs typeface="Arial" pitchFamily="34" charset="0"/>
              </a:rPr>
              <a:t>*</a:t>
            </a:r>
            <a:r>
              <a:rPr lang="en-GB" sz="1600" b="1" dirty="0" err="1">
                <a:solidFill>
                  <a:srgbClr val="54A021">
                    <a:lumMod val="75000"/>
                  </a:srgbClr>
                </a:solidFill>
                <a:cs typeface="Arial" pitchFamily="34" charset="0"/>
              </a:rPr>
              <a:t>Certificación</a:t>
            </a:r>
            <a:r>
              <a:rPr lang="en-GB" sz="1600" b="1" dirty="0">
                <a:solidFill>
                  <a:srgbClr val="54A021">
                    <a:lumMod val="75000"/>
                  </a:srgbClr>
                </a:solidFill>
                <a:cs typeface="Arial" pitchFamily="34" charset="0"/>
              </a:rPr>
              <a:t> de </a:t>
            </a:r>
            <a:r>
              <a:rPr lang="en-GB" sz="1600" b="1" dirty="0" err="1">
                <a:solidFill>
                  <a:srgbClr val="54A021">
                    <a:lumMod val="75000"/>
                  </a:srgbClr>
                </a:solidFill>
                <a:cs typeface="Arial" pitchFamily="34" charset="0"/>
              </a:rPr>
              <a:t>Secuestro</a:t>
            </a:r>
            <a:r>
              <a:rPr lang="en-GB" sz="1600" b="1" dirty="0">
                <a:solidFill>
                  <a:srgbClr val="54A021">
                    <a:lumMod val="75000"/>
                  </a:srgbClr>
                </a:solidFill>
                <a:cs typeface="Arial" pitchFamily="34" charset="0"/>
              </a:rPr>
              <a:t> de </a:t>
            </a:r>
            <a:r>
              <a:rPr lang="en-GB" sz="1600" b="1" dirty="0" err="1">
                <a:solidFill>
                  <a:srgbClr val="54A021">
                    <a:lumMod val="75000"/>
                  </a:srgbClr>
                </a:solidFill>
                <a:cs typeface="Arial" pitchFamily="34" charset="0"/>
              </a:rPr>
              <a:t>Carbono</a:t>
            </a:r>
            <a:r>
              <a:rPr lang="en-GB" sz="1600" b="1" dirty="0">
                <a:solidFill>
                  <a:srgbClr val="54A021">
                    <a:lumMod val="75000"/>
                  </a:srgbClr>
                </a:solidFill>
                <a:cs typeface="Arial" pitchFamily="34" charset="0"/>
              </a:rPr>
              <a:t> !</a:t>
            </a:r>
          </a:p>
          <a:p>
            <a:endParaRPr lang="en-GB" sz="1600" dirty="0">
              <a:solidFill>
                <a:srgbClr val="54A021">
                  <a:lumMod val="75000"/>
                </a:srgbClr>
              </a:solidFill>
              <a:latin typeface="Trebuchet MS" panose="020B0603020202020204"/>
              <a:cs typeface="Arial" pitchFamily="34" charset="0"/>
            </a:endParaRPr>
          </a:p>
          <a:p>
            <a:endParaRPr lang="en-GB" sz="1600" dirty="0" smtClean="0">
              <a:solidFill>
                <a:srgbClr val="54A021">
                  <a:lumMod val="75000"/>
                </a:srgbClr>
              </a:solidFill>
              <a:latin typeface="Trebuchet MS" panose="020B0603020202020204"/>
              <a:cs typeface="Arial" pitchFamily="34" charset="0"/>
            </a:endParaRPr>
          </a:p>
          <a:p>
            <a:endParaRPr lang="en-GB" sz="1600" dirty="0">
              <a:solidFill>
                <a:srgbClr val="54A021">
                  <a:lumMod val="75000"/>
                </a:srgbClr>
              </a:solidFill>
              <a:latin typeface="Trebuchet MS" panose="020B0603020202020204"/>
              <a:cs typeface="Arial" pitchFamily="34" charset="0"/>
            </a:endParaRPr>
          </a:p>
          <a:p>
            <a:pPr algn="just"/>
            <a:endParaRPr lang="es-PY" sz="1600" dirty="0">
              <a:solidFill>
                <a:prstClr val="black"/>
              </a:solidFill>
              <a:latin typeface="Trebuchet MS" panose="020B0603020202020204"/>
            </a:endParaRPr>
          </a:p>
          <a:p>
            <a:endParaRPr lang="es-PY" sz="1600" dirty="0">
              <a:solidFill>
                <a:srgbClr val="54A021">
                  <a:lumMod val="75000"/>
                </a:srgbClr>
              </a:solidFill>
              <a:latin typeface="Trebuchet MS" panose="020B0603020202020204"/>
              <a:cs typeface="Arial" pitchFamily="34" charset="0"/>
            </a:endParaRPr>
          </a:p>
          <a:p>
            <a:r>
              <a:rPr lang="en-GB" dirty="0">
                <a:solidFill>
                  <a:srgbClr val="54A021">
                    <a:lumMod val="75000"/>
                  </a:srgbClr>
                </a:solidFill>
                <a:latin typeface="Trebuchet MS" panose="020B0603020202020204"/>
                <a:cs typeface="Arial" pitchFamily="34" charset="0"/>
              </a:rPr>
              <a:t> </a:t>
            </a:r>
            <a:endParaRPr lang="es-PY" dirty="0">
              <a:solidFill>
                <a:srgbClr val="54A021">
                  <a:lumMod val="75000"/>
                </a:srgbClr>
              </a:solidFill>
              <a:latin typeface="Trebuchet MS" panose="020B0603020202020204"/>
              <a:cs typeface="Arial" pitchFamily="34" charset="0"/>
            </a:endParaRPr>
          </a:p>
          <a:p>
            <a:pPr marL="180340" algn="just">
              <a:lnSpc>
                <a:spcPct val="150000"/>
              </a:lnSpc>
            </a:pPr>
            <a:endParaRPr lang="en-US" dirty="0">
              <a:solidFill>
                <a:srgbClr val="0070C0"/>
              </a:solidFill>
              <a:latin typeface="Arial" pitchFamily="34" charset="0"/>
              <a:cs typeface="Arial" pitchFamily="34" charset="0"/>
            </a:endParaRPr>
          </a:p>
          <a:p>
            <a:pPr marL="180340" algn="just">
              <a:lnSpc>
                <a:spcPct val="150000"/>
              </a:lnSpc>
            </a:pPr>
            <a:endParaRPr lang="es-PY" dirty="0">
              <a:solidFill>
                <a:srgbClr val="0070C0"/>
              </a:solidFill>
              <a:latin typeface="Arial" pitchFamily="34" charset="0"/>
              <a:cs typeface="Arial" pitchFamily="34" charset="0"/>
            </a:endParaRPr>
          </a:p>
          <a:p>
            <a:pPr marL="180340" algn="just">
              <a:lnSpc>
                <a:spcPct val="150000"/>
              </a:lnSpc>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a:p>
            <a:pPr marL="180340" algn="just">
              <a:lnSpc>
                <a:spcPct val="150000"/>
              </a:lnSpc>
            </a:pPr>
            <a:endParaRPr lang="en-US" dirty="0">
              <a:solidFill>
                <a:srgbClr val="0070C0"/>
              </a:solidFill>
              <a:highlight>
                <a:srgbClr val="FFFF00"/>
              </a:highlight>
              <a:latin typeface="Arial" panose="020B0604020202020204" pitchFamily="34" charset="0"/>
              <a:ea typeface="Times New Roman" panose="02020603050405020304" pitchFamily="18" charset="0"/>
              <a:cs typeface="Arial" pitchFamily="34" charset="0"/>
            </a:endParaRPr>
          </a:p>
        </p:txBody>
      </p:sp>
      <p:pic>
        <p:nvPicPr>
          <p:cNvPr id="7"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376" y="124351"/>
            <a:ext cx="3225857" cy="858495"/>
          </a:xfrm>
          <a:prstGeom prst="rect">
            <a:avLst/>
          </a:prstGeom>
        </p:spPr>
      </p:pic>
    </p:spTree>
    <p:extLst>
      <p:ext uri="{BB962C8B-B14F-4D97-AF65-F5344CB8AC3E}">
        <p14:creationId xmlns:p14="http://schemas.microsoft.com/office/powerpoint/2010/main" val="191504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ciflorestas.com.br/arquivos/c_94_94_1531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683" y="-1066800"/>
            <a:ext cx="12415366" cy="8656321"/>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01600" y="4886960"/>
            <a:ext cx="11978640" cy="1767840"/>
          </a:xfrm>
          <a:solidFill>
            <a:srgbClr val="FFFFFF">
              <a:alpha val="6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85000" lnSpcReduction="20000"/>
          </a:bodyPr>
          <a:lstStyle/>
          <a:p>
            <a:pPr marL="0" indent="0">
              <a:buNone/>
            </a:pPr>
            <a:r>
              <a:rPr lang="es-PY" sz="4000" dirty="0"/>
              <a:t>Uso de la tierra donde los componentes </a:t>
            </a:r>
            <a:r>
              <a:rPr lang="es-PY" sz="4000" b="1" dirty="0">
                <a:ln w="19050">
                  <a:solidFill>
                    <a:schemeClr val="accent1">
                      <a:lumMod val="50000"/>
                    </a:schemeClr>
                  </a:solidFill>
                  <a:prstDash val="solid"/>
                </a:ln>
                <a:solidFill>
                  <a:srgbClr val="92D050"/>
                </a:solidFill>
              </a:rPr>
              <a:t>leñosos</a:t>
            </a:r>
            <a:r>
              <a:rPr lang="es-PY" sz="4000" dirty="0"/>
              <a:t>, </a:t>
            </a:r>
            <a:r>
              <a:rPr lang="es-PY" sz="4000" b="1" dirty="0">
                <a:ln w="19050">
                  <a:solidFill>
                    <a:schemeClr val="accent1">
                      <a:lumMod val="50000"/>
                    </a:schemeClr>
                  </a:solidFill>
                  <a:prstDash val="solid"/>
                </a:ln>
                <a:solidFill>
                  <a:srgbClr val="92D050"/>
                </a:solidFill>
              </a:rPr>
              <a:t>herbáceos</a:t>
            </a:r>
            <a:r>
              <a:rPr lang="es-PY" sz="4000" b="1" dirty="0">
                <a:ln w="22225">
                  <a:solidFill>
                    <a:schemeClr val="accent2"/>
                  </a:solidFill>
                  <a:prstDash val="solid"/>
                </a:ln>
                <a:solidFill>
                  <a:schemeClr val="accent2">
                    <a:lumMod val="50000"/>
                  </a:schemeClr>
                </a:solidFill>
              </a:rPr>
              <a:t> </a:t>
            </a:r>
            <a:r>
              <a:rPr lang="es-PY" sz="4000" dirty="0"/>
              <a:t>y </a:t>
            </a:r>
            <a:r>
              <a:rPr lang="es-PY" sz="4000" b="1" dirty="0">
                <a:ln w="19050">
                  <a:solidFill>
                    <a:schemeClr val="accent1">
                      <a:lumMod val="50000"/>
                    </a:schemeClr>
                  </a:solidFill>
                  <a:prstDash val="solid"/>
                </a:ln>
                <a:solidFill>
                  <a:srgbClr val="92D050"/>
                </a:solidFill>
              </a:rPr>
              <a:t>animales</a:t>
            </a:r>
            <a:r>
              <a:rPr lang="es-PY" sz="4000" dirty="0"/>
              <a:t>, que realizan pastoreo, son combinados para generar producción de forma complementaria </a:t>
            </a:r>
          </a:p>
          <a:p>
            <a:pPr marL="0" indent="0" algn="r">
              <a:buNone/>
            </a:pPr>
            <a:r>
              <a:rPr lang="es-PY" sz="1900" dirty="0"/>
              <a:t>(Carvalho e </a:t>
            </a:r>
            <a:r>
              <a:rPr lang="es-PY" sz="1900" dirty="0" err="1"/>
              <a:t>Botrel</a:t>
            </a:r>
            <a:r>
              <a:rPr lang="es-PY" sz="1900" dirty="0"/>
              <a:t>, 2002)</a:t>
            </a:r>
          </a:p>
        </p:txBody>
      </p:sp>
    </p:spTree>
    <p:extLst>
      <p:ext uri="{BB962C8B-B14F-4D97-AF65-F5344CB8AC3E}">
        <p14:creationId xmlns:p14="http://schemas.microsoft.com/office/powerpoint/2010/main" val="229563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566" y="554477"/>
            <a:ext cx="11095242" cy="1161479"/>
          </a:xfrm>
        </p:spPr>
        <p:txBody>
          <a:bodyPr>
            <a:normAutofit fontScale="90000"/>
          </a:bodyPr>
          <a:lstStyle/>
          <a:p>
            <a:r>
              <a:rPr lang="es-PY" dirty="0" smtClean="0"/>
              <a:t>  </a:t>
            </a:r>
            <a:r>
              <a:rPr lang="es-PY" b="1" u="sng" dirty="0" err="1" smtClean="0"/>
              <a:t>Estadisticas</a:t>
            </a:r>
            <a:r>
              <a:rPr lang="es-PY" b="1" u="sng" dirty="0" smtClean="0"/>
              <a:t> del sector ganadero</a:t>
            </a:r>
            <a:br>
              <a:rPr lang="es-PY" b="1" u="sng" dirty="0" smtClean="0"/>
            </a:br>
            <a:r>
              <a:rPr lang="es-PY" b="1" u="sng" dirty="0" smtClean="0"/>
              <a:t/>
            </a:r>
            <a:br>
              <a:rPr lang="es-PY" b="1" u="sng" dirty="0" smtClean="0"/>
            </a:br>
            <a:r>
              <a:rPr lang="es-PY" sz="1300" dirty="0" smtClean="0"/>
              <a:t>Elaborado </a:t>
            </a:r>
            <a:r>
              <a:rPr lang="es-PY" sz="1300" dirty="0"/>
              <a:t>en base al Censo Agropecuario Nacional 2008, MAG</a:t>
            </a:r>
            <a:br>
              <a:rPr lang="es-PY" sz="1300" dirty="0"/>
            </a:br>
            <a:r>
              <a:rPr lang="es-PY" sz="1300" dirty="0" smtClean="0"/>
              <a:t>   </a:t>
            </a:r>
            <a:endParaRPr lang="es-PY" sz="1300" dirty="0"/>
          </a:p>
        </p:txBody>
      </p:sp>
      <p:sp>
        <p:nvSpPr>
          <p:cNvPr id="3" name="Content Placeholder 2"/>
          <p:cNvSpPr>
            <a:spLocks noGrp="1"/>
          </p:cNvSpPr>
          <p:nvPr>
            <p:ph idx="1"/>
          </p:nvPr>
        </p:nvSpPr>
        <p:spPr>
          <a:xfrm>
            <a:off x="428018" y="1828801"/>
            <a:ext cx="11332722" cy="1468876"/>
          </a:xfrm>
        </p:spPr>
        <p:txBody>
          <a:bodyPr>
            <a:normAutofit fontScale="92500" lnSpcReduction="20000"/>
          </a:bodyPr>
          <a:lstStyle/>
          <a:p>
            <a:r>
              <a:rPr lang="es-PY" dirty="0"/>
              <a:t>Sector rural paraguayo: una visión general para un diálogo informado</a:t>
            </a:r>
          </a:p>
          <a:p>
            <a:r>
              <a:rPr lang="es-PY" dirty="0"/>
              <a:t>Copyright ©2010 Programa de las Naciones Unidas para el Desarrollo - PARAGUAY</a:t>
            </a:r>
          </a:p>
          <a:p>
            <a:r>
              <a:rPr lang="es-PY" dirty="0"/>
              <a:t>El sector rural paraguayo presenta, en general, un perfil dual de producción. Por un lado la Agricultura Familiar, que concentra la gran mayoría de productores y productoras rurales. Y por el otro, el Mediano y Gran Productor, con altos niveles de producción y productividad en rubros de exportación</a:t>
            </a:r>
            <a:r>
              <a:rPr lang="es-PY" dirty="0" smtClean="0"/>
              <a:t>.      </a:t>
            </a:r>
            <a:endParaRPr lang="es-PY" dirty="0"/>
          </a:p>
        </p:txBody>
      </p:sp>
      <p:pic>
        <p:nvPicPr>
          <p:cNvPr id="4" name="Picture 3"/>
          <p:cNvPicPr/>
          <p:nvPr/>
        </p:nvPicPr>
        <p:blipFill>
          <a:blip r:embed="rId3"/>
          <a:stretch>
            <a:fillRect/>
          </a:stretch>
        </p:blipFill>
        <p:spPr>
          <a:xfrm>
            <a:off x="233464" y="3180945"/>
            <a:ext cx="11140638" cy="3677055"/>
          </a:xfrm>
          <a:prstGeom prst="rect">
            <a:avLst/>
          </a:prstGeom>
        </p:spPr>
      </p:pic>
    </p:spTree>
    <p:extLst>
      <p:ext uri="{BB962C8B-B14F-4D97-AF65-F5344CB8AC3E}">
        <p14:creationId xmlns:p14="http://schemas.microsoft.com/office/powerpoint/2010/main" val="70987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PY" sz="4000" dirty="0"/>
              <a:t>Componentes</a:t>
            </a:r>
          </a:p>
        </p:txBody>
      </p:sp>
      <p:sp>
        <p:nvSpPr>
          <p:cNvPr id="3" name="Marcador de contenido 2"/>
          <p:cNvSpPr>
            <a:spLocks noGrp="1"/>
          </p:cNvSpPr>
          <p:nvPr>
            <p:ph idx="1"/>
          </p:nvPr>
        </p:nvSpPr>
        <p:spPr>
          <a:xfrm>
            <a:off x="581193" y="2180496"/>
            <a:ext cx="2710648" cy="3678303"/>
          </a:xfrm>
        </p:spPr>
        <p:txBody>
          <a:bodyPr>
            <a:noAutofit/>
          </a:bodyPr>
          <a:lstStyle/>
          <a:p>
            <a:r>
              <a:rPr lang="es-PY" sz="4800" b="1" dirty="0">
                <a:ln w="38100">
                  <a:solidFill>
                    <a:schemeClr val="accent2">
                      <a:lumMod val="75000"/>
                    </a:schemeClr>
                  </a:solidFill>
                  <a:prstDash val="solid"/>
                </a:ln>
                <a:solidFill>
                  <a:schemeClr val="accent2">
                    <a:lumMod val="40000"/>
                    <a:lumOff val="60000"/>
                  </a:schemeClr>
                </a:solidFill>
              </a:rPr>
              <a:t>Árbol</a:t>
            </a:r>
          </a:p>
          <a:p>
            <a:r>
              <a:rPr lang="es-PY" sz="4800" dirty="0"/>
              <a:t>Animal</a:t>
            </a:r>
          </a:p>
          <a:p>
            <a:r>
              <a:rPr lang="es-PY" sz="4800" dirty="0"/>
              <a:t>Pastura</a:t>
            </a:r>
          </a:p>
          <a:p>
            <a:r>
              <a:rPr lang="es-PY" sz="4800" dirty="0"/>
              <a:t>Suelo</a:t>
            </a:r>
          </a:p>
        </p:txBody>
      </p:sp>
      <p:pic>
        <p:nvPicPr>
          <p:cNvPr id="1026" name="Picture 2" descr="https://agriculturabaixocarbono.files.wordpress.com/2012/06/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11040" y="1319458"/>
            <a:ext cx="7190960" cy="478969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749676" y="5156793"/>
            <a:ext cx="6713688"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PY" sz="3200" dirty="0"/>
              <a:t>Microclima más ameno, que beneficia tanto a los animales como a las forrajeras y al suelo. </a:t>
            </a:r>
          </a:p>
        </p:txBody>
      </p:sp>
    </p:spTree>
    <p:extLst>
      <p:ext uri="{BB962C8B-B14F-4D97-AF65-F5344CB8AC3E}">
        <p14:creationId xmlns:p14="http://schemas.microsoft.com/office/powerpoint/2010/main" val="316267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3"/>
          <p:cNvPicPr>
            <a:picLocks noChangeAspect="1"/>
          </p:cNvPicPr>
          <p:nvPr/>
        </p:nvPicPr>
        <p:blipFill rotWithShape="1">
          <a:blip r:embed="rId2">
            <a:extLst>
              <a:ext uri="{28A0092B-C50C-407E-A947-70E740481C1C}">
                <a14:useLocalDpi xmlns:a14="http://schemas.microsoft.com/office/drawing/2010/main"/>
              </a:ext>
            </a:extLst>
          </a:blip>
          <a:srcRect l="23636" r="25500"/>
          <a:stretch/>
        </p:blipFill>
        <p:spPr>
          <a:xfrm>
            <a:off x="20" y="10"/>
            <a:ext cx="4635571" cy="6857990"/>
          </a:xfrm>
          <a:prstGeom prst="rect">
            <a:avLst/>
          </a:prstGeom>
          <a:effectLst/>
        </p:spPr>
      </p:pic>
      <p:sp>
        <p:nvSpPr>
          <p:cNvPr id="2" name="Título 1"/>
          <p:cNvSpPr>
            <a:spLocks noGrp="1"/>
          </p:cNvSpPr>
          <p:nvPr>
            <p:ph type="title"/>
          </p:nvPr>
        </p:nvSpPr>
        <p:spPr>
          <a:xfrm>
            <a:off x="4965430" y="629268"/>
            <a:ext cx="6586491" cy="1286160"/>
          </a:xfrm>
        </p:spPr>
        <p:txBody>
          <a:bodyPr anchor="b">
            <a:noAutofit/>
          </a:bodyPr>
          <a:lstStyle/>
          <a:p>
            <a:pPr>
              <a:lnSpc>
                <a:spcPct val="80000"/>
              </a:lnSpc>
            </a:pPr>
            <a:r>
              <a:rPr lang="es-PY" sz="3600" dirty="0"/>
              <a:t>Efecto de los </a:t>
            </a:r>
            <a:r>
              <a:rPr lang="es-PY" sz="4400" b="1" dirty="0">
                <a:ln w="38100">
                  <a:solidFill>
                    <a:schemeClr val="accent2">
                      <a:lumMod val="75000"/>
                    </a:schemeClr>
                  </a:solidFill>
                  <a:prstDash val="solid"/>
                </a:ln>
                <a:solidFill>
                  <a:schemeClr val="accent2">
                    <a:lumMod val="40000"/>
                    <a:lumOff val="60000"/>
                  </a:schemeClr>
                </a:solidFill>
              </a:rPr>
              <a:t>arboles</a:t>
            </a:r>
            <a:r>
              <a:rPr lang="es-PY" sz="3600" dirty="0"/>
              <a:t> sobre los </a:t>
            </a:r>
            <a:r>
              <a:rPr lang="es-PY" sz="4400" b="1" dirty="0">
                <a:ln w="38100">
                  <a:solidFill>
                    <a:schemeClr val="accent2">
                      <a:lumMod val="75000"/>
                    </a:schemeClr>
                  </a:solidFill>
                  <a:prstDash val="solid"/>
                </a:ln>
                <a:solidFill>
                  <a:schemeClr val="accent2">
                    <a:lumMod val="40000"/>
                    <a:lumOff val="60000"/>
                  </a:schemeClr>
                </a:solidFill>
              </a:rPr>
              <a:t>animales</a:t>
            </a:r>
            <a:endParaRPr lang="es-PY" sz="3600" dirty="0"/>
          </a:p>
        </p:txBody>
      </p:sp>
      <p:sp>
        <p:nvSpPr>
          <p:cNvPr id="6" name="Marcador de contenido 5"/>
          <p:cNvSpPr>
            <a:spLocks noGrp="1"/>
          </p:cNvSpPr>
          <p:nvPr>
            <p:ph idx="1"/>
          </p:nvPr>
        </p:nvSpPr>
        <p:spPr>
          <a:xfrm>
            <a:off x="4965431" y="2213810"/>
            <a:ext cx="6586489" cy="4340993"/>
          </a:xfrm>
        </p:spPr>
        <p:txBody>
          <a:bodyPr>
            <a:noAutofit/>
          </a:bodyPr>
          <a:lstStyle/>
          <a:p>
            <a:pPr algn="just">
              <a:lnSpc>
                <a:spcPct val="70000"/>
              </a:lnSpc>
            </a:pPr>
            <a:r>
              <a:rPr lang="es-PY" sz="2400" dirty="0"/>
              <a:t>Los árboles, contribuyen para el </a:t>
            </a:r>
            <a:r>
              <a:rPr lang="es-PY" sz="2400" dirty="0">
                <a:solidFill>
                  <a:schemeClr val="accent2"/>
                </a:solidFill>
                <a:effectLst>
                  <a:outerShdw blurRad="38100" dist="38100" dir="2700000" algn="tl">
                    <a:srgbClr val="000000">
                      <a:alpha val="43137"/>
                    </a:srgbClr>
                  </a:outerShdw>
                </a:effectLst>
              </a:rPr>
              <a:t>confort de los animales</a:t>
            </a:r>
            <a:r>
              <a:rPr lang="es-PY" sz="2400" dirty="0"/>
              <a:t>, por la provisión de </a:t>
            </a:r>
            <a:r>
              <a:rPr lang="es-PY" sz="2400" b="1" dirty="0">
                <a:solidFill>
                  <a:schemeClr val="accent2"/>
                </a:solidFill>
              </a:rPr>
              <a:t>sombra,</a:t>
            </a:r>
            <a:r>
              <a:rPr lang="es-PY" sz="2400" dirty="0"/>
              <a:t> atenuando las </a:t>
            </a:r>
            <a:r>
              <a:rPr lang="es-PY" sz="2400" b="1" dirty="0">
                <a:solidFill>
                  <a:schemeClr val="accent2"/>
                </a:solidFill>
              </a:rPr>
              <a:t>temperaturas extremas</a:t>
            </a:r>
            <a:r>
              <a:rPr lang="es-PY" sz="2400" dirty="0"/>
              <a:t>, disminuyendo el impacto de </a:t>
            </a:r>
            <a:r>
              <a:rPr lang="es-PY" sz="2400" b="1" dirty="0">
                <a:solidFill>
                  <a:schemeClr val="accent2"/>
                </a:solidFill>
              </a:rPr>
              <a:t>lluvias y vientos</a:t>
            </a:r>
            <a:r>
              <a:rPr lang="es-PY" sz="2400" dirty="0"/>
              <a:t>, y sirviendo de </a:t>
            </a:r>
            <a:r>
              <a:rPr lang="es-PY" sz="2400" b="1" dirty="0">
                <a:solidFill>
                  <a:schemeClr val="accent2"/>
                </a:solidFill>
              </a:rPr>
              <a:t>abrigo</a:t>
            </a:r>
          </a:p>
          <a:p>
            <a:pPr algn="just">
              <a:lnSpc>
                <a:spcPct val="70000"/>
              </a:lnSpc>
            </a:pPr>
            <a:endParaRPr lang="es-PY" sz="2400" b="1" dirty="0">
              <a:solidFill>
                <a:schemeClr val="accent2"/>
              </a:solidFill>
            </a:endParaRPr>
          </a:p>
          <a:p>
            <a:pPr algn="just">
              <a:lnSpc>
                <a:spcPct val="70000"/>
              </a:lnSpc>
            </a:pPr>
            <a:r>
              <a:rPr lang="es-PY" sz="2400" dirty="0"/>
              <a:t>Animales protegidos del calor </a:t>
            </a:r>
            <a:r>
              <a:rPr lang="es-PY" sz="2400" b="1" dirty="0">
                <a:solidFill>
                  <a:schemeClr val="accent2"/>
                </a:solidFill>
              </a:rPr>
              <a:t>pastan por periodos más prolongados</a:t>
            </a:r>
            <a:r>
              <a:rPr lang="es-PY" sz="2400" dirty="0"/>
              <a:t>, </a:t>
            </a:r>
            <a:r>
              <a:rPr lang="es-PY" sz="2400" b="1" dirty="0">
                <a:solidFill>
                  <a:schemeClr val="accent2"/>
                </a:solidFill>
              </a:rPr>
              <a:t>reducen en media 20% el consumo de agua</a:t>
            </a:r>
            <a:r>
              <a:rPr lang="es-PY" sz="2400" dirty="0"/>
              <a:t> y presentan </a:t>
            </a:r>
            <a:r>
              <a:rPr lang="es-PY" sz="2400" b="1" dirty="0">
                <a:solidFill>
                  <a:schemeClr val="accent2"/>
                </a:solidFill>
              </a:rPr>
              <a:t>mejor conversión alimentar</a:t>
            </a:r>
            <a:r>
              <a:rPr lang="es-PY" sz="2400" dirty="0"/>
              <a:t>, elevando la producción de carne y leche, entre otros beneficios. </a:t>
            </a:r>
          </a:p>
        </p:txBody>
      </p:sp>
    </p:spTree>
    <p:extLst>
      <p:ext uri="{BB962C8B-B14F-4D97-AF65-F5344CB8AC3E}">
        <p14:creationId xmlns:p14="http://schemas.microsoft.com/office/powerpoint/2010/main" val="229502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l="25582" r="23723"/>
          <a:stretch/>
        </p:blipFill>
        <p:spPr>
          <a:xfrm>
            <a:off x="7556429" y="0"/>
            <a:ext cx="4635571" cy="6857990"/>
          </a:xfrm>
          <a:prstGeom prst="rect">
            <a:avLst/>
          </a:prstGeom>
          <a:effectLst/>
        </p:spPr>
      </p:pic>
      <p:sp>
        <p:nvSpPr>
          <p:cNvPr id="2" name="Título 1"/>
          <p:cNvSpPr>
            <a:spLocks noGrp="1"/>
          </p:cNvSpPr>
          <p:nvPr>
            <p:ph type="title"/>
          </p:nvPr>
        </p:nvSpPr>
        <p:spPr>
          <a:xfrm>
            <a:off x="508934" y="456014"/>
            <a:ext cx="6586491" cy="1286160"/>
          </a:xfrm>
        </p:spPr>
        <p:txBody>
          <a:bodyPr anchor="b">
            <a:noAutofit/>
          </a:bodyPr>
          <a:lstStyle/>
          <a:p>
            <a:pPr>
              <a:lnSpc>
                <a:spcPct val="80000"/>
              </a:lnSpc>
            </a:pPr>
            <a:r>
              <a:rPr lang="es-PY" sz="3600" dirty="0"/>
              <a:t>Efecto de los </a:t>
            </a:r>
            <a:r>
              <a:rPr lang="es-PY" sz="4000" b="1" dirty="0">
                <a:ln w="38100">
                  <a:solidFill>
                    <a:schemeClr val="accent2">
                      <a:lumMod val="75000"/>
                    </a:schemeClr>
                  </a:solidFill>
                  <a:prstDash val="solid"/>
                </a:ln>
                <a:solidFill>
                  <a:schemeClr val="accent2">
                    <a:lumMod val="40000"/>
                    <a:lumOff val="60000"/>
                  </a:schemeClr>
                </a:solidFill>
              </a:rPr>
              <a:t>arboles </a:t>
            </a:r>
            <a:r>
              <a:rPr lang="es-PY" sz="3600" dirty="0"/>
              <a:t>sobre la </a:t>
            </a:r>
            <a:r>
              <a:rPr lang="es-PY" sz="4000" b="1" dirty="0">
                <a:ln w="38100">
                  <a:solidFill>
                    <a:schemeClr val="accent2">
                      <a:lumMod val="75000"/>
                    </a:schemeClr>
                  </a:solidFill>
                  <a:prstDash val="solid"/>
                </a:ln>
                <a:solidFill>
                  <a:schemeClr val="accent2">
                    <a:lumMod val="40000"/>
                    <a:lumOff val="60000"/>
                  </a:schemeClr>
                </a:solidFill>
              </a:rPr>
              <a:t>pastura</a:t>
            </a:r>
          </a:p>
        </p:txBody>
      </p:sp>
      <p:sp>
        <p:nvSpPr>
          <p:cNvPr id="3" name="Marcador de contenido 2"/>
          <p:cNvSpPr>
            <a:spLocks noGrp="1"/>
          </p:cNvSpPr>
          <p:nvPr>
            <p:ph idx="1"/>
          </p:nvPr>
        </p:nvSpPr>
        <p:spPr>
          <a:xfrm>
            <a:off x="508934" y="2455503"/>
            <a:ext cx="6586489" cy="3785419"/>
          </a:xfrm>
        </p:spPr>
        <p:txBody>
          <a:bodyPr>
            <a:noAutofit/>
          </a:bodyPr>
          <a:lstStyle/>
          <a:p>
            <a:pPr>
              <a:lnSpc>
                <a:spcPct val="70000"/>
              </a:lnSpc>
            </a:pPr>
            <a:r>
              <a:rPr lang="es-PY" sz="2400" dirty="0"/>
              <a:t>En los </a:t>
            </a:r>
            <a:r>
              <a:rPr lang="es-PY" sz="2400" dirty="0" err="1"/>
              <a:t>SSPs</a:t>
            </a:r>
            <a:r>
              <a:rPr lang="es-PY" sz="2400" dirty="0"/>
              <a:t> ocurre la </a:t>
            </a:r>
            <a:r>
              <a:rPr lang="es-PY" sz="2400" b="1" dirty="0">
                <a:solidFill>
                  <a:schemeClr val="accent2"/>
                </a:solidFill>
              </a:rPr>
              <a:t>disminución de la demanda </a:t>
            </a:r>
            <a:r>
              <a:rPr lang="es-PY" sz="2400" b="1" dirty="0" err="1">
                <a:solidFill>
                  <a:schemeClr val="accent2"/>
                </a:solidFill>
              </a:rPr>
              <a:t>evaporativa</a:t>
            </a:r>
            <a:r>
              <a:rPr lang="es-PY" sz="2400" dirty="0"/>
              <a:t> de las plantas herbáceas del sub-bosque debido a las </a:t>
            </a:r>
            <a:r>
              <a:rPr lang="es-PY" sz="2400" b="1" dirty="0">
                <a:solidFill>
                  <a:schemeClr val="accent2"/>
                </a:solidFill>
              </a:rPr>
              <a:t>variaciones </a:t>
            </a:r>
            <a:r>
              <a:rPr lang="es-PY" sz="2400" b="1" dirty="0" err="1">
                <a:solidFill>
                  <a:schemeClr val="accent2"/>
                </a:solidFill>
              </a:rPr>
              <a:t>microclimaticas</a:t>
            </a:r>
            <a:r>
              <a:rPr lang="es-PY" sz="2400" b="1" dirty="0">
                <a:solidFill>
                  <a:schemeClr val="accent2"/>
                </a:solidFill>
              </a:rPr>
              <a:t> y la velocidad de los vientos</a:t>
            </a:r>
            <a:r>
              <a:rPr lang="es-PY" sz="2400" dirty="0"/>
              <a:t>. </a:t>
            </a:r>
          </a:p>
          <a:p>
            <a:pPr>
              <a:lnSpc>
                <a:spcPct val="70000"/>
              </a:lnSpc>
            </a:pPr>
            <a:r>
              <a:rPr lang="es-PY" sz="2400" dirty="0"/>
              <a:t>Por otro lado, el acceso de las raíces del árbol a las camadas mas profundas del suelo parece compensar la </a:t>
            </a:r>
            <a:r>
              <a:rPr lang="es-PY" sz="2400" dirty="0" smtClean="0"/>
              <a:t>competencia </a:t>
            </a:r>
            <a:r>
              <a:rPr lang="es-PY" sz="2400" dirty="0"/>
              <a:t>por agua.</a:t>
            </a:r>
            <a:endParaRPr lang="es-PY" sz="1400" dirty="0"/>
          </a:p>
        </p:txBody>
      </p:sp>
    </p:spTree>
    <p:extLst>
      <p:ext uri="{BB962C8B-B14F-4D97-AF65-F5344CB8AC3E}">
        <p14:creationId xmlns:p14="http://schemas.microsoft.com/office/powerpoint/2010/main" val="155371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l="25582" r="23723"/>
          <a:stretch/>
        </p:blipFill>
        <p:spPr>
          <a:xfrm>
            <a:off x="7556429" y="0"/>
            <a:ext cx="4635571" cy="6857990"/>
          </a:xfrm>
          <a:prstGeom prst="rect">
            <a:avLst/>
          </a:prstGeom>
          <a:effectLst/>
        </p:spPr>
      </p:pic>
      <p:sp>
        <p:nvSpPr>
          <p:cNvPr id="2" name="Título 1"/>
          <p:cNvSpPr>
            <a:spLocks noGrp="1"/>
          </p:cNvSpPr>
          <p:nvPr>
            <p:ph type="title"/>
          </p:nvPr>
        </p:nvSpPr>
        <p:spPr>
          <a:xfrm>
            <a:off x="508934" y="456014"/>
            <a:ext cx="6586491" cy="1286160"/>
          </a:xfrm>
        </p:spPr>
        <p:txBody>
          <a:bodyPr anchor="b">
            <a:noAutofit/>
          </a:bodyPr>
          <a:lstStyle/>
          <a:p>
            <a:pPr>
              <a:lnSpc>
                <a:spcPct val="80000"/>
              </a:lnSpc>
            </a:pPr>
            <a:r>
              <a:rPr lang="es-PY" sz="3600" dirty="0"/>
              <a:t>Efecto de los </a:t>
            </a:r>
            <a:r>
              <a:rPr lang="es-PY" sz="4000" b="1" dirty="0">
                <a:ln w="38100">
                  <a:solidFill>
                    <a:schemeClr val="accent2">
                      <a:lumMod val="75000"/>
                    </a:schemeClr>
                  </a:solidFill>
                  <a:prstDash val="solid"/>
                </a:ln>
                <a:solidFill>
                  <a:schemeClr val="accent2">
                    <a:lumMod val="40000"/>
                    <a:lumOff val="60000"/>
                  </a:schemeClr>
                </a:solidFill>
              </a:rPr>
              <a:t>arboles </a:t>
            </a:r>
            <a:r>
              <a:rPr lang="es-PY" sz="3600" dirty="0"/>
              <a:t>sobre la </a:t>
            </a:r>
            <a:r>
              <a:rPr lang="es-PY" sz="4000" b="1" dirty="0">
                <a:ln w="38100">
                  <a:solidFill>
                    <a:schemeClr val="accent2">
                      <a:lumMod val="75000"/>
                    </a:schemeClr>
                  </a:solidFill>
                  <a:prstDash val="solid"/>
                </a:ln>
                <a:solidFill>
                  <a:schemeClr val="accent2">
                    <a:lumMod val="40000"/>
                    <a:lumOff val="60000"/>
                  </a:schemeClr>
                </a:solidFill>
              </a:rPr>
              <a:t>pastura</a:t>
            </a:r>
          </a:p>
        </p:txBody>
      </p:sp>
      <p:sp>
        <p:nvSpPr>
          <p:cNvPr id="3" name="Marcador de contenido 2"/>
          <p:cNvSpPr>
            <a:spLocks noGrp="1"/>
          </p:cNvSpPr>
          <p:nvPr>
            <p:ph idx="1"/>
          </p:nvPr>
        </p:nvSpPr>
        <p:spPr>
          <a:xfrm>
            <a:off x="0" y="2607903"/>
            <a:ext cx="7696200" cy="3785419"/>
          </a:xfrm>
        </p:spPr>
        <p:txBody>
          <a:bodyPr>
            <a:noAutofit/>
          </a:bodyPr>
          <a:lstStyle/>
          <a:p>
            <a:pPr>
              <a:lnSpc>
                <a:spcPct val="70000"/>
              </a:lnSpc>
            </a:pPr>
            <a:r>
              <a:rPr lang="es-PY" sz="2400" dirty="0"/>
              <a:t>La cantidad de </a:t>
            </a:r>
            <a:r>
              <a:rPr lang="es-PY" sz="2400" b="1" dirty="0">
                <a:solidFill>
                  <a:schemeClr val="accent2"/>
                </a:solidFill>
              </a:rPr>
              <a:t>luz</a:t>
            </a:r>
            <a:r>
              <a:rPr lang="es-PY" sz="2400" dirty="0"/>
              <a:t> disponible para el crecimiento de las forrajeras que componen un SSP es uno de </a:t>
            </a:r>
            <a:r>
              <a:rPr lang="es-PY" sz="2400" b="1" dirty="0">
                <a:solidFill>
                  <a:schemeClr val="accent2"/>
                </a:solidFill>
              </a:rPr>
              <a:t>los factores que determina la producción de forraj</a:t>
            </a:r>
            <a:r>
              <a:rPr lang="es-PY" sz="2400" dirty="0"/>
              <a:t>e, siendo importante para su sustentabilidad. </a:t>
            </a:r>
          </a:p>
          <a:p>
            <a:pPr>
              <a:lnSpc>
                <a:spcPct val="70000"/>
              </a:lnSpc>
            </a:pPr>
            <a:r>
              <a:rPr lang="es-PY" sz="2400" dirty="0"/>
              <a:t>Básicamente este factor esta sometido, a cuatro tipos de control: </a:t>
            </a:r>
          </a:p>
          <a:p>
            <a:pPr lvl="1">
              <a:lnSpc>
                <a:spcPct val="70000"/>
              </a:lnSpc>
            </a:pPr>
            <a:r>
              <a:rPr lang="es-PY" sz="2200" dirty="0"/>
              <a:t>i) espaciamiento, por medio de la densidad </a:t>
            </a:r>
            <a:r>
              <a:rPr lang="es-PY" sz="2200" dirty="0" err="1"/>
              <a:t>arborea</a:t>
            </a:r>
            <a:r>
              <a:rPr lang="es-PY" sz="2200" dirty="0"/>
              <a:t> y distribución espacial de la plantación, </a:t>
            </a:r>
          </a:p>
          <a:p>
            <a:pPr lvl="1">
              <a:lnSpc>
                <a:spcPct val="70000"/>
              </a:lnSpc>
            </a:pPr>
            <a:r>
              <a:rPr lang="es-PY" sz="2200" dirty="0"/>
              <a:t>ii) selección de especies arbóreas con copas no muy densas, </a:t>
            </a:r>
          </a:p>
          <a:p>
            <a:pPr lvl="1">
              <a:lnSpc>
                <a:spcPct val="70000"/>
              </a:lnSpc>
            </a:pPr>
            <a:r>
              <a:rPr lang="es-PY" sz="2200" dirty="0"/>
              <a:t>iii) poda y raleo, </a:t>
            </a:r>
          </a:p>
          <a:p>
            <a:pPr lvl="1">
              <a:lnSpc>
                <a:spcPct val="70000"/>
              </a:lnSpc>
            </a:pPr>
            <a:r>
              <a:rPr lang="es-PY" sz="2200" dirty="0"/>
              <a:t>iv) Forrajeras tolerantes a la sombra </a:t>
            </a:r>
          </a:p>
          <a:p>
            <a:pPr>
              <a:lnSpc>
                <a:spcPct val="70000"/>
              </a:lnSpc>
            </a:pPr>
            <a:r>
              <a:rPr lang="es-PY" sz="2400" dirty="0"/>
              <a:t>Efecto de sombra moderada sobre la pastura, </a:t>
            </a:r>
            <a:r>
              <a:rPr lang="es-PY" sz="2400" b="1" dirty="0">
                <a:solidFill>
                  <a:schemeClr val="accent2"/>
                </a:solidFill>
              </a:rPr>
              <a:t>aumento en lo tenores de proteína bruta y minerales y reducción en los tenores de la fracción fibrosa,</a:t>
            </a:r>
            <a:r>
              <a:rPr lang="es-PY" sz="2400" dirty="0"/>
              <a:t> resultando en mayor ingestión de materia seca. </a:t>
            </a:r>
          </a:p>
          <a:p>
            <a:pPr>
              <a:lnSpc>
                <a:spcPct val="70000"/>
              </a:lnSpc>
            </a:pPr>
            <a:endParaRPr lang="es-PY" sz="1400" dirty="0"/>
          </a:p>
        </p:txBody>
      </p:sp>
    </p:spTree>
    <p:extLst>
      <p:ext uri="{BB962C8B-B14F-4D97-AF65-F5344CB8AC3E}">
        <p14:creationId xmlns:p14="http://schemas.microsoft.com/office/powerpoint/2010/main" val="278741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TM03457464[[fn=Dividendo]]</Template>
  <TotalTime>1105</TotalTime>
  <Words>1422</Words>
  <Application>Microsoft Office PowerPoint</Application>
  <PresentationFormat>Widescreen</PresentationFormat>
  <Paragraphs>129</Paragraphs>
  <Slides>18</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Gill Sans MT</vt:lpstr>
      <vt:lpstr>Times New Roman</vt:lpstr>
      <vt:lpstr>Trebuchet MS</vt:lpstr>
      <vt:lpstr>Wingdings</vt:lpstr>
      <vt:lpstr>Wingdings 2</vt:lpstr>
      <vt:lpstr>Wingdings 3</vt:lpstr>
      <vt:lpstr>Dividendo</vt:lpstr>
      <vt:lpstr>Facet</vt:lpstr>
      <vt:lpstr>Paraguay 2019</vt:lpstr>
      <vt:lpstr>PowerPoint Presentation</vt:lpstr>
      <vt:lpstr>PowerPoint Presentation</vt:lpstr>
      <vt:lpstr>PowerPoint Presentation</vt:lpstr>
      <vt:lpstr>  Estadisticas del sector ganadero  Elaborado en base al Censo Agropecuario Nacional 2008, MAG    </vt:lpstr>
      <vt:lpstr>Componentes</vt:lpstr>
      <vt:lpstr>Efecto de los arboles sobre los animales</vt:lpstr>
      <vt:lpstr>Efecto de los arboles sobre la pastura</vt:lpstr>
      <vt:lpstr>Efecto de los arboles sobre la pastura</vt:lpstr>
      <vt:lpstr>Efecto de los arboles sobre el suelo</vt:lpstr>
      <vt:lpstr>Estudios de neutralización de GEI en sistemas agrosilvopastoriles</vt:lpstr>
      <vt:lpstr>Estudios de neutralización de GEI en sistemas agrosilvopastoriles</vt:lpstr>
      <vt:lpstr>PowerPoint Presentation</vt:lpstr>
      <vt:lpstr>PowerPoint Presentation</vt:lpstr>
      <vt:lpstr>PowerPoint Presentation</vt:lpstr>
      <vt:lpstr>Principales limitaciones del Sistema Silvopastoril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Laura Quevedo</dc:creator>
  <cp:lastModifiedBy>Usuario de Windows</cp:lastModifiedBy>
  <cp:revision>78</cp:revision>
  <dcterms:created xsi:type="dcterms:W3CDTF">2016-07-02T12:00:40Z</dcterms:created>
  <dcterms:modified xsi:type="dcterms:W3CDTF">2020-02-20T23:18:25Z</dcterms:modified>
</cp:coreProperties>
</file>